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7556500" cy="10693400"/>
  <p:notesSz cx="6858000" cy="9144000"/>
  <p:embeddedFontLst>
    <p:embeddedFont>
      <p:font typeface="Alef" panose="00000500000000000000" pitchFamily="2" charset="-79"/>
      <p:regular r:id="rId15"/>
    </p:embeddedFont>
    <p:embeddedFont>
      <p:font typeface="Alef Bold" panose="020B0604020202020204" charset="-79"/>
      <p:regular r:id="rId16"/>
    </p:embeddedFont>
    <p:embeddedFont>
      <p:font typeface="Aleo" panose="00000500000000000000" pitchFamily="2" charset="0"/>
      <p:regular r:id="rId17"/>
    </p:embeddedFont>
    <p:embeddedFont>
      <p:font typeface="Aleo Bold" panose="020B0604020202020204" charset="0"/>
      <p:regular r:id="rId18"/>
    </p:embeddedFont>
    <p:embeddedFont>
      <p:font typeface="Canva Sans Bold" panose="020B0604020202020204" charset="0"/>
      <p:regular r:id="rId19"/>
    </p:embeddedFont>
    <p:embeddedFont>
      <p:font typeface="Poppi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1" d="100"/>
          <a:sy n="31" d="100"/>
        </p:scale>
        <p:origin x="211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google.com/search?q=chest+x-ray+images+%28pneumonia%29+dataset&amp;sca_esv=590933568&amp;rlz=1C5CHFA_enEG1034EG1035&amp;sxsrf=AM9HkKm0D8zqWXz3wT1ccPjT5rZUQLazJQ%3A1702572358113&amp;ei=RjF7Zee4Bs2pkdUPpeSm2Aw&amp;oq=Kaggle+-+Pneumonia+images&amp;gs_lp=Egxnd3Mtd2l6LXNlcnAiGUthZ2dsZSAtIFBuZXVtb25pYSBpbWFnZXMqAggAMgoQABhHGNYEGLADMgoQABhHGNYEGLADMgoQABhHGNYEGLADMgoQABhHGNYEGLADMgoQABhHGNYEGLADMgoQABhHGNYEGLADMgoQABhHGNYEGLADMgoQABhHGNYEGLADSOARUABYAHABeAGQAQCYAQCgAQCqAQC4AQHIAQDiAwQYACBBiAYBkAYI&amp;sclient=gws-wiz-serp#:~:text=Search%20Results-,Chest%20X%2DRay%20Images%20(Pneumonia),https%3A//www.kaggle.com%20%E2%80%BA%20paultimothymooney%20%E2%80%BA%20chest...,-The%20normal%20ches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6345" y="2086022"/>
            <a:ext cx="4558057" cy="595643"/>
            <a:chOff x="0" y="0"/>
            <a:chExt cx="2098032" cy="274169"/>
          </a:xfrm>
        </p:grpSpPr>
        <p:sp>
          <p:nvSpPr>
            <p:cNvPr id="3" name="Freeform 3"/>
            <p:cNvSpPr/>
            <p:nvPr/>
          </p:nvSpPr>
          <p:spPr>
            <a:xfrm>
              <a:off x="0" y="0"/>
              <a:ext cx="2098032" cy="274169"/>
            </a:xfrm>
            <a:custGeom>
              <a:avLst/>
              <a:gdLst/>
              <a:ahLst/>
              <a:cxnLst/>
              <a:rect l="l" t="t" r="r" b="b"/>
              <a:pathLst>
                <a:path w="2098032" h="274169">
                  <a:moveTo>
                    <a:pt x="0" y="0"/>
                  </a:moveTo>
                  <a:lnTo>
                    <a:pt x="2098032" y="0"/>
                  </a:lnTo>
                  <a:lnTo>
                    <a:pt x="2098032" y="274169"/>
                  </a:lnTo>
                  <a:lnTo>
                    <a:pt x="0" y="274169"/>
                  </a:lnTo>
                  <a:close/>
                </a:path>
              </a:pathLst>
            </a:custGeom>
            <a:solidFill>
              <a:srgbClr val="CEE1FF"/>
            </a:solidFill>
          </p:spPr>
          <p:txBody>
            <a:bodyPr/>
            <a:lstStyle/>
            <a:p>
              <a:endParaRPr lang="ar-EG"/>
            </a:p>
          </p:txBody>
        </p:sp>
      </p:grpSp>
      <p:sp>
        <p:nvSpPr>
          <p:cNvPr id="4" name="Freeform 4"/>
          <p:cNvSpPr/>
          <p:nvPr/>
        </p:nvSpPr>
        <p:spPr>
          <a:xfrm>
            <a:off x="0" y="3627595"/>
            <a:ext cx="8019000" cy="5346000"/>
          </a:xfrm>
          <a:custGeom>
            <a:avLst/>
            <a:gdLst/>
            <a:ahLst/>
            <a:cxnLst/>
            <a:rect l="l" t="t" r="r" b="b"/>
            <a:pathLst>
              <a:path w="8019000" h="5346000">
                <a:moveTo>
                  <a:pt x="0" y="0"/>
                </a:moveTo>
                <a:lnTo>
                  <a:pt x="8019000" y="0"/>
                </a:lnTo>
                <a:lnTo>
                  <a:pt x="8019000" y="5346000"/>
                </a:lnTo>
                <a:lnTo>
                  <a:pt x="0" y="5346000"/>
                </a:lnTo>
                <a:lnTo>
                  <a:pt x="0" y="0"/>
                </a:lnTo>
                <a:close/>
              </a:path>
            </a:pathLst>
          </a:custGeom>
          <a:blipFill>
            <a:blip r:embed="rId2"/>
            <a:stretch>
              <a:fillRect/>
            </a:stretch>
          </a:blipFill>
        </p:spPr>
        <p:txBody>
          <a:bodyPr/>
          <a:lstStyle/>
          <a:p>
            <a:endParaRPr lang="ar-EG"/>
          </a:p>
        </p:txBody>
      </p:sp>
      <p:sp>
        <p:nvSpPr>
          <p:cNvPr id="5" name="TextBox 5"/>
          <p:cNvSpPr txBox="1"/>
          <p:nvPr/>
        </p:nvSpPr>
        <p:spPr>
          <a:xfrm>
            <a:off x="447418" y="1854876"/>
            <a:ext cx="4235911" cy="1124611"/>
          </a:xfrm>
          <a:prstGeom prst="rect">
            <a:avLst/>
          </a:prstGeom>
        </p:spPr>
        <p:txBody>
          <a:bodyPr lIns="0" tIns="0" rIns="0" bIns="0" rtlCol="0" anchor="t">
            <a:spAutoFit/>
          </a:bodyPr>
          <a:lstStyle/>
          <a:p>
            <a:pPr algn="l">
              <a:lnSpc>
                <a:spcPts val="4420"/>
              </a:lnSpc>
            </a:pPr>
            <a:r>
              <a:rPr lang="en-US" sz="4250">
                <a:solidFill>
                  <a:srgbClr val="000000"/>
                </a:solidFill>
                <a:latin typeface="Poppins Bold"/>
              </a:rPr>
              <a:t>PNEUMONIA DIGNOSIS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48675"/>
            <a:ext cx="7803336" cy="3854491"/>
          </a:xfrm>
          <a:custGeom>
            <a:avLst/>
            <a:gdLst/>
            <a:ahLst/>
            <a:cxnLst/>
            <a:rect l="l" t="t" r="r" b="b"/>
            <a:pathLst>
              <a:path w="7803336" h="3854491">
                <a:moveTo>
                  <a:pt x="0" y="0"/>
                </a:moveTo>
                <a:lnTo>
                  <a:pt x="7803336" y="0"/>
                </a:lnTo>
                <a:lnTo>
                  <a:pt x="7803336" y="3854491"/>
                </a:lnTo>
                <a:lnTo>
                  <a:pt x="0" y="3854491"/>
                </a:lnTo>
                <a:lnTo>
                  <a:pt x="0" y="0"/>
                </a:lnTo>
                <a:close/>
              </a:path>
            </a:pathLst>
          </a:custGeom>
          <a:blipFill>
            <a:blip r:embed="rId2"/>
            <a:stretch>
              <a:fillRect l="-425" r="-425"/>
            </a:stretch>
          </a:blipFill>
        </p:spPr>
        <p:txBody>
          <a:bodyPr/>
          <a:lstStyle/>
          <a:p>
            <a:endParaRPr lang="ar-EG"/>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8000" y="1962555"/>
            <a:ext cx="6804000" cy="6129822"/>
          </a:xfrm>
          <a:prstGeom prst="rect">
            <a:avLst/>
          </a:prstGeom>
        </p:spPr>
        <p:txBody>
          <a:bodyPr lIns="0" tIns="0" rIns="0" bIns="0" rtlCol="0" anchor="t">
            <a:spAutoFit/>
          </a:bodyPr>
          <a:lstStyle/>
          <a:p>
            <a:pPr algn="l">
              <a:lnSpc>
                <a:spcPts val="2713"/>
              </a:lnSpc>
              <a:spcBef>
                <a:spcPct val="0"/>
              </a:spcBef>
            </a:pPr>
            <a:r>
              <a:rPr lang="en-US" sz="2609">
                <a:solidFill>
                  <a:srgbClr val="000000"/>
                </a:solidFill>
                <a:latin typeface="Arial"/>
              </a:rPr>
              <a:t>EPOCHS: 20</a:t>
            </a:r>
          </a:p>
          <a:p>
            <a:pPr algn="l">
              <a:lnSpc>
                <a:spcPts val="2713"/>
              </a:lnSpc>
              <a:spcBef>
                <a:spcPct val="0"/>
              </a:spcBef>
            </a:pPr>
            <a:r>
              <a:rPr lang="en-US" sz="2609">
                <a:solidFill>
                  <a:srgbClr val="000000"/>
                </a:solidFill>
                <a:latin typeface="Arial"/>
              </a:rPr>
              <a:t>LEARNING RATE: 0.01</a:t>
            </a:r>
          </a:p>
          <a:p>
            <a:pPr algn="l">
              <a:lnSpc>
                <a:spcPts val="2713"/>
              </a:lnSpc>
              <a:spcBef>
                <a:spcPct val="0"/>
              </a:spcBef>
            </a:pPr>
            <a:r>
              <a:rPr lang="en-US" sz="2609">
                <a:solidFill>
                  <a:srgbClr val="000000"/>
                </a:solidFill>
                <a:latin typeface="Arial"/>
              </a:rPr>
              <a:t>BATCH SIZE: 16</a:t>
            </a:r>
          </a:p>
          <a:p>
            <a:pPr algn="l">
              <a:lnSpc>
                <a:spcPts val="2713"/>
              </a:lnSpc>
              <a:spcBef>
                <a:spcPct val="0"/>
              </a:spcBef>
            </a:pPr>
            <a:r>
              <a:rPr lang="en-US" sz="2609">
                <a:solidFill>
                  <a:srgbClr val="000000"/>
                </a:solidFill>
                <a:latin typeface="Arial"/>
              </a:rPr>
              <a:t>IMAGE SIZE: 224X224 PIXELS</a:t>
            </a:r>
          </a:p>
          <a:p>
            <a:pPr algn="l">
              <a:lnSpc>
                <a:spcPts val="2713"/>
              </a:lnSpc>
              <a:spcBef>
                <a:spcPct val="0"/>
              </a:spcBef>
            </a:pPr>
            <a:r>
              <a:rPr lang="en-US" sz="2609">
                <a:solidFill>
                  <a:srgbClr val="000000"/>
                </a:solidFill>
                <a:latin typeface="Arial"/>
              </a:rPr>
              <a:t>DATA AUGMENTATION: APPLY RANDOM HORIZONTAL FLIPS AND ROTATIONS DURING TRAINING.</a:t>
            </a:r>
          </a:p>
          <a:p>
            <a:pPr algn="l">
              <a:lnSpc>
                <a:spcPts val="2713"/>
              </a:lnSpc>
              <a:spcBef>
                <a:spcPct val="0"/>
              </a:spcBef>
            </a:pPr>
            <a:r>
              <a:rPr lang="en-US" sz="2609">
                <a:solidFill>
                  <a:srgbClr val="000000"/>
                </a:solidFill>
                <a:latin typeface="Arial"/>
              </a:rPr>
              <a:t>VALIDATION SPLIT: 85% TRAINING, 15% VALIDATION</a:t>
            </a:r>
          </a:p>
          <a:p>
            <a:pPr algn="l">
              <a:lnSpc>
                <a:spcPts val="2713"/>
              </a:lnSpc>
              <a:spcBef>
                <a:spcPct val="0"/>
              </a:spcBef>
            </a:pPr>
            <a:r>
              <a:rPr lang="en-US" sz="2609">
                <a:solidFill>
                  <a:srgbClr val="000000"/>
                </a:solidFill>
                <a:latin typeface="Arial"/>
              </a:rPr>
              <a:t>MODEL ARCHITECTURE: USE A PRE-TRAINED CNN </a:t>
            </a:r>
          </a:p>
          <a:p>
            <a:pPr algn="l">
              <a:lnSpc>
                <a:spcPts val="2713"/>
              </a:lnSpc>
              <a:spcBef>
                <a:spcPct val="0"/>
              </a:spcBef>
            </a:pPr>
            <a:r>
              <a:rPr lang="en-US" sz="2609">
                <a:solidFill>
                  <a:srgbClr val="000000"/>
                </a:solidFill>
                <a:latin typeface="Arial"/>
              </a:rPr>
              <a:t>LOSS FUNCTION: BINARY CROSSENTROPY</a:t>
            </a:r>
          </a:p>
          <a:p>
            <a:pPr algn="l">
              <a:lnSpc>
                <a:spcPts val="2713"/>
              </a:lnSpc>
              <a:spcBef>
                <a:spcPct val="0"/>
              </a:spcBef>
            </a:pPr>
            <a:r>
              <a:rPr lang="en-US" sz="2609">
                <a:solidFill>
                  <a:srgbClr val="000000"/>
                </a:solidFill>
                <a:latin typeface="Arial"/>
              </a:rPr>
              <a:t>METRICS: ACCURACY, PRECISION, RECALL, F1 SCORE</a:t>
            </a:r>
          </a:p>
          <a:p>
            <a:pPr algn="l">
              <a:lnSpc>
                <a:spcPts val="2713"/>
              </a:lnSpc>
              <a:spcBef>
                <a:spcPct val="0"/>
              </a:spcBef>
            </a:pPr>
            <a:r>
              <a:rPr lang="en-US" sz="2609">
                <a:solidFill>
                  <a:srgbClr val="000000"/>
                </a:solidFill>
                <a:latin typeface="Arial"/>
              </a:rPr>
              <a:t>OPTIMIZER: ADAM</a:t>
            </a:r>
          </a:p>
          <a:p>
            <a:pPr algn="l">
              <a:lnSpc>
                <a:spcPts val="2713"/>
              </a:lnSpc>
              <a:spcBef>
                <a:spcPct val="0"/>
              </a:spcBef>
            </a:pPr>
            <a:r>
              <a:rPr lang="en-US" sz="2609">
                <a:solidFill>
                  <a:srgbClr val="000000"/>
                </a:solidFill>
                <a:latin typeface="Arial"/>
              </a:rPr>
              <a:t>WEIGHT INITIALIZATION: GLOROT INITIALIZATION</a:t>
            </a:r>
          </a:p>
        </p:txBody>
      </p:sp>
      <p:grpSp>
        <p:nvGrpSpPr>
          <p:cNvPr id="3" name="Group 3"/>
          <p:cNvGrpSpPr/>
          <p:nvPr/>
        </p:nvGrpSpPr>
        <p:grpSpPr>
          <a:xfrm>
            <a:off x="1228911" y="458179"/>
            <a:ext cx="4558057" cy="595643"/>
            <a:chOff x="0" y="0"/>
            <a:chExt cx="2098032" cy="274169"/>
          </a:xfrm>
        </p:grpSpPr>
        <p:sp>
          <p:nvSpPr>
            <p:cNvPr id="4" name="Freeform 4"/>
            <p:cNvSpPr/>
            <p:nvPr/>
          </p:nvSpPr>
          <p:spPr>
            <a:xfrm>
              <a:off x="0" y="0"/>
              <a:ext cx="2098032" cy="274169"/>
            </a:xfrm>
            <a:custGeom>
              <a:avLst/>
              <a:gdLst/>
              <a:ahLst/>
              <a:cxnLst/>
              <a:rect l="l" t="t" r="r" b="b"/>
              <a:pathLst>
                <a:path w="2098032" h="274169">
                  <a:moveTo>
                    <a:pt x="0" y="0"/>
                  </a:moveTo>
                  <a:lnTo>
                    <a:pt x="2098032" y="0"/>
                  </a:lnTo>
                  <a:lnTo>
                    <a:pt x="2098032" y="274169"/>
                  </a:lnTo>
                  <a:lnTo>
                    <a:pt x="0" y="274169"/>
                  </a:lnTo>
                  <a:close/>
                </a:path>
              </a:pathLst>
            </a:custGeom>
            <a:solidFill>
              <a:srgbClr val="CEE1FF"/>
            </a:solidFill>
          </p:spPr>
          <p:txBody>
            <a:bodyPr/>
            <a:lstStyle/>
            <a:p>
              <a:endParaRPr lang="ar-EG"/>
            </a:p>
          </p:txBody>
        </p:sp>
      </p:grpSp>
      <p:sp>
        <p:nvSpPr>
          <p:cNvPr id="5" name="TextBox 5"/>
          <p:cNvSpPr txBox="1"/>
          <p:nvPr/>
        </p:nvSpPr>
        <p:spPr>
          <a:xfrm>
            <a:off x="1823818" y="801600"/>
            <a:ext cx="3912363" cy="571117"/>
          </a:xfrm>
          <a:prstGeom prst="rect">
            <a:avLst/>
          </a:prstGeom>
        </p:spPr>
        <p:txBody>
          <a:bodyPr lIns="0" tIns="0" rIns="0" bIns="0" rtlCol="0" anchor="t">
            <a:spAutoFit/>
          </a:bodyPr>
          <a:lstStyle/>
          <a:p>
            <a:pPr algn="ctr">
              <a:lnSpc>
                <a:spcPts val="4367"/>
              </a:lnSpc>
              <a:spcBef>
                <a:spcPct val="0"/>
              </a:spcBef>
            </a:pPr>
            <a:r>
              <a:rPr lang="en-US" sz="4199">
                <a:solidFill>
                  <a:srgbClr val="000000"/>
                </a:solidFill>
                <a:latin typeface="Poppins Bold"/>
              </a:rPr>
              <a:t>OUR MODEL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8911" y="458179"/>
            <a:ext cx="4558057" cy="595643"/>
            <a:chOff x="0" y="0"/>
            <a:chExt cx="2098032" cy="274169"/>
          </a:xfrm>
        </p:grpSpPr>
        <p:sp>
          <p:nvSpPr>
            <p:cNvPr id="3" name="Freeform 3"/>
            <p:cNvSpPr/>
            <p:nvPr/>
          </p:nvSpPr>
          <p:spPr>
            <a:xfrm>
              <a:off x="0" y="0"/>
              <a:ext cx="2098032" cy="274169"/>
            </a:xfrm>
            <a:custGeom>
              <a:avLst/>
              <a:gdLst/>
              <a:ahLst/>
              <a:cxnLst/>
              <a:rect l="l" t="t" r="r" b="b"/>
              <a:pathLst>
                <a:path w="2098032" h="274169">
                  <a:moveTo>
                    <a:pt x="0" y="0"/>
                  </a:moveTo>
                  <a:lnTo>
                    <a:pt x="2098032" y="0"/>
                  </a:lnTo>
                  <a:lnTo>
                    <a:pt x="2098032" y="274169"/>
                  </a:lnTo>
                  <a:lnTo>
                    <a:pt x="0" y="274169"/>
                  </a:lnTo>
                  <a:close/>
                </a:path>
              </a:pathLst>
            </a:custGeom>
            <a:solidFill>
              <a:srgbClr val="CEE1FF"/>
            </a:solidFill>
          </p:spPr>
          <p:txBody>
            <a:bodyPr/>
            <a:lstStyle/>
            <a:p>
              <a:endParaRPr lang="ar-EG"/>
            </a:p>
          </p:txBody>
        </p:sp>
      </p:grpSp>
      <p:sp>
        <p:nvSpPr>
          <p:cNvPr id="4" name="TextBox 4"/>
          <p:cNvSpPr txBox="1"/>
          <p:nvPr/>
        </p:nvSpPr>
        <p:spPr>
          <a:xfrm>
            <a:off x="1319139" y="801080"/>
            <a:ext cx="4921722" cy="572157"/>
          </a:xfrm>
          <a:prstGeom prst="rect">
            <a:avLst/>
          </a:prstGeom>
        </p:spPr>
        <p:txBody>
          <a:bodyPr lIns="0" tIns="0" rIns="0" bIns="0" rtlCol="0" anchor="t">
            <a:spAutoFit/>
          </a:bodyPr>
          <a:lstStyle/>
          <a:p>
            <a:pPr algn="l">
              <a:lnSpc>
                <a:spcPts val="4420"/>
              </a:lnSpc>
            </a:pPr>
            <a:r>
              <a:rPr lang="en-US" sz="4250">
                <a:solidFill>
                  <a:srgbClr val="000000"/>
                </a:solidFill>
                <a:latin typeface="Poppins Bold"/>
              </a:rPr>
              <a:t>CONCLUSION</a:t>
            </a:r>
          </a:p>
        </p:txBody>
      </p:sp>
      <p:sp>
        <p:nvSpPr>
          <p:cNvPr id="5" name="TextBox 5"/>
          <p:cNvSpPr txBox="1"/>
          <p:nvPr/>
        </p:nvSpPr>
        <p:spPr>
          <a:xfrm>
            <a:off x="95252" y="2223765"/>
            <a:ext cx="7464748" cy="2431469"/>
          </a:xfrm>
          <a:prstGeom prst="rect">
            <a:avLst/>
          </a:prstGeom>
        </p:spPr>
        <p:txBody>
          <a:bodyPr lIns="0" tIns="0" rIns="0" bIns="0" rtlCol="0" anchor="t">
            <a:spAutoFit/>
          </a:bodyPr>
          <a:lstStyle/>
          <a:p>
            <a:pPr algn="l">
              <a:lnSpc>
                <a:spcPts val="1595"/>
              </a:lnSpc>
              <a:spcBef>
                <a:spcPct val="0"/>
              </a:spcBef>
            </a:pPr>
            <a:r>
              <a:rPr lang="en-US" sz="1533">
                <a:solidFill>
                  <a:srgbClr val="000000"/>
                </a:solidFill>
                <a:latin typeface="Arial"/>
              </a:rPr>
              <a:t>IN CONCLUSION,  THE DEVELOPMENT AND IMPLEMENTATION OF OUR PNEUMONIA DETECTION MODEL ON THE WEBSITE REPRESENT A SIGNIFICANT STEP FORWARD IN LEVERAGING MACHINE LEARNING FOR MEDICAL DIAGNOSIS. THE WEBSITE EFFECTIVELY PROCESSES CHEST X-RAY IMAGES, DISTINGUISHING BETWEEN NORMAL AND PNEUMONIA CASES WITH PROMISING ACCURACY.</a:t>
            </a:r>
          </a:p>
          <a:p>
            <a:pPr algn="l">
              <a:lnSpc>
                <a:spcPts val="1595"/>
              </a:lnSpc>
              <a:spcBef>
                <a:spcPct val="0"/>
              </a:spcBef>
            </a:pPr>
            <a:endParaRPr lang="en-US" sz="1533">
              <a:solidFill>
                <a:srgbClr val="000000"/>
              </a:solidFill>
              <a:latin typeface="Arial"/>
            </a:endParaRPr>
          </a:p>
          <a:p>
            <a:pPr algn="l">
              <a:lnSpc>
                <a:spcPts val="1595"/>
              </a:lnSpc>
              <a:spcBef>
                <a:spcPct val="0"/>
              </a:spcBef>
            </a:pPr>
            <a:endParaRPr lang="en-US" sz="1533">
              <a:solidFill>
                <a:srgbClr val="000000"/>
              </a:solidFill>
              <a:latin typeface="Arial"/>
            </a:endParaRPr>
          </a:p>
          <a:p>
            <a:pPr algn="l">
              <a:lnSpc>
                <a:spcPts val="1595"/>
              </a:lnSpc>
              <a:spcBef>
                <a:spcPct val="0"/>
              </a:spcBef>
            </a:pPr>
            <a:r>
              <a:rPr lang="en-US" sz="1533">
                <a:solidFill>
                  <a:srgbClr val="000000"/>
                </a:solidFill>
                <a:latin typeface="Arial"/>
              </a:rPr>
              <a:t>OVERALL, THE WEBSITE STANDS AS A TESTAMENT TO THE SYNERGY BETWEEN TECHNOLOGY AND HEALTHCARE, OFFERING A USER-FRIENDLY INTERFACE FOR ACCURATE AND TIMELY IDENTIFICATION OF PNEUMONIA CASES, ULTIMATELY CONTRIBUTING TO ENHANCED PATIENT OUTCOMES.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0972" y="1264097"/>
            <a:ext cx="4558057" cy="595643"/>
            <a:chOff x="0" y="0"/>
            <a:chExt cx="2098032" cy="274169"/>
          </a:xfrm>
        </p:grpSpPr>
        <p:sp>
          <p:nvSpPr>
            <p:cNvPr id="3" name="Freeform 3"/>
            <p:cNvSpPr/>
            <p:nvPr/>
          </p:nvSpPr>
          <p:spPr>
            <a:xfrm>
              <a:off x="0" y="0"/>
              <a:ext cx="2098032" cy="274169"/>
            </a:xfrm>
            <a:custGeom>
              <a:avLst/>
              <a:gdLst/>
              <a:ahLst/>
              <a:cxnLst/>
              <a:rect l="l" t="t" r="r" b="b"/>
              <a:pathLst>
                <a:path w="2098032" h="274169">
                  <a:moveTo>
                    <a:pt x="0" y="0"/>
                  </a:moveTo>
                  <a:lnTo>
                    <a:pt x="2098032" y="0"/>
                  </a:lnTo>
                  <a:lnTo>
                    <a:pt x="2098032" y="274169"/>
                  </a:lnTo>
                  <a:lnTo>
                    <a:pt x="0" y="274169"/>
                  </a:lnTo>
                  <a:close/>
                </a:path>
              </a:pathLst>
            </a:custGeom>
            <a:solidFill>
              <a:srgbClr val="CEE1FF"/>
            </a:solidFill>
          </p:spPr>
          <p:txBody>
            <a:bodyPr/>
            <a:lstStyle/>
            <a:p>
              <a:endParaRPr lang="ar-EG"/>
            </a:p>
          </p:txBody>
        </p:sp>
      </p:grpSp>
      <p:sp>
        <p:nvSpPr>
          <p:cNvPr id="4" name="TextBox 4"/>
          <p:cNvSpPr txBox="1"/>
          <p:nvPr/>
        </p:nvSpPr>
        <p:spPr>
          <a:xfrm>
            <a:off x="2481021" y="1532412"/>
            <a:ext cx="5291315" cy="515096"/>
          </a:xfrm>
          <a:prstGeom prst="rect">
            <a:avLst/>
          </a:prstGeom>
        </p:spPr>
        <p:txBody>
          <a:bodyPr lIns="0" tIns="0" rIns="0" bIns="0" rtlCol="0" anchor="t">
            <a:spAutoFit/>
          </a:bodyPr>
          <a:lstStyle/>
          <a:p>
            <a:pPr algn="l">
              <a:lnSpc>
                <a:spcPts val="3938"/>
              </a:lnSpc>
            </a:pPr>
            <a:r>
              <a:rPr lang="en-US" sz="3786">
                <a:solidFill>
                  <a:srgbClr val="000000"/>
                </a:solidFill>
                <a:latin typeface="Poppins Bold"/>
              </a:rPr>
              <a:t>MADE BY:</a:t>
            </a:r>
          </a:p>
        </p:txBody>
      </p:sp>
      <p:sp>
        <p:nvSpPr>
          <p:cNvPr id="5" name="TextBox 5"/>
          <p:cNvSpPr txBox="1"/>
          <p:nvPr/>
        </p:nvSpPr>
        <p:spPr>
          <a:xfrm>
            <a:off x="2097089" y="2392605"/>
            <a:ext cx="3365822" cy="3424142"/>
          </a:xfrm>
          <a:prstGeom prst="rect">
            <a:avLst/>
          </a:prstGeom>
        </p:spPr>
        <p:txBody>
          <a:bodyPr lIns="0" tIns="0" rIns="0" bIns="0" rtlCol="0" anchor="t">
            <a:spAutoFit/>
          </a:bodyPr>
          <a:lstStyle/>
          <a:p>
            <a:pPr algn="ctr">
              <a:lnSpc>
                <a:spcPts val="4480"/>
              </a:lnSpc>
            </a:pPr>
            <a:r>
              <a:rPr lang="en-US" sz="3200" dirty="0">
                <a:solidFill>
                  <a:srgbClr val="000000"/>
                </a:solidFill>
                <a:latin typeface="Canva Sans Bold"/>
              </a:rPr>
              <a:t>Ali Arabi</a:t>
            </a:r>
          </a:p>
          <a:p>
            <a:pPr algn="ctr">
              <a:lnSpc>
                <a:spcPts val="4480"/>
              </a:lnSpc>
            </a:pPr>
            <a:r>
              <a:rPr lang="en-US" sz="3200" dirty="0">
                <a:solidFill>
                  <a:srgbClr val="000000"/>
                </a:solidFill>
                <a:latin typeface="Canva Sans Bold"/>
              </a:rPr>
              <a:t>Rawan Ebrahem</a:t>
            </a:r>
          </a:p>
          <a:p>
            <a:pPr algn="ctr">
              <a:lnSpc>
                <a:spcPts val="4480"/>
              </a:lnSpc>
            </a:pPr>
            <a:r>
              <a:rPr lang="en-US" sz="3200" dirty="0" err="1">
                <a:solidFill>
                  <a:srgbClr val="000000"/>
                </a:solidFill>
                <a:latin typeface="Canva Sans Bold"/>
              </a:rPr>
              <a:t>Rodan</a:t>
            </a:r>
            <a:r>
              <a:rPr lang="en-US" sz="3200" dirty="0">
                <a:solidFill>
                  <a:srgbClr val="000000"/>
                </a:solidFill>
                <a:latin typeface="Canva Sans Bold"/>
              </a:rPr>
              <a:t> Mohamed</a:t>
            </a:r>
          </a:p>
          <a:p>
            <a:pPr algn="ctr">
              <a:lnSpc>
                <a:spcPts val="4480"/>
              </a:lnSpc>
            </a:pPr>
            <a:r>
              <a:rPr lang="en-US" sz="3200" dirty="0">
                <a:solidFill>
                  <a:srgbClr val="000000"/>
                </a:solidFill>
                <a:latin typeface="Canva Sans Bold"/>
              </a:rPr>
              <a:t>Salwa Ali</a:t>
            </a:r>
          </a:p>
          <a:p>
            <a:pPr algn="ctr">
              <a:lnSpc>
                <a:spcPts val="4480"/>
              </a:lnSpc>
            </a:pPr>
            <a:r>
              <a:rPr lang="en-US" sz="3200" dirty="0">
                <a:solidFill>
                  <a:srgbClr val="000000"/>
                </a:solidFill>
                <a:latin typeface="Canva Sans Bold"/>
              </a:rPr>
              <a:t>Yara </a:t>
            </a:r>
            <a:r>
              <a:rPr lang="en-US" sz="3200" dirty="0" err="1">
                <a:solidFill>
                  <a:srgbClr val="000000"/>
                </a:solidFill>
                <a:latin typeface="Canva Sans Bold"/>
              </a:rPr>
              <a:t>Fatouh</a:t>
            </a:r>
            <a:endParaRPr lang="en-US" sz="3200" dirty="0">
              <a:solidFill>
                <a:srgbClr val="000000"/>
              </a:solidFill>
              <a:latin typeface="Canva Sans Bold"/>
            </a:endParaRPr>
          </a:p>
          <a:p>
            <a:pPr algn="ctr">
              <a:lnSpc>
                <a:spcPts val="4480"/>
              </a:lnSpc>
            </a:pPr>
            <a:endParaRPr lang="en-US" sz="3200" dirty="0">
              <a:solidFill>
                <a:srgbClr val="000000"/>
              </a:solidFill>
              <a:latin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09705" y="3899421"/>
            <a:ext cx="2782648" cy="691261"/>
          </a:xfrm>
          <a:prstGeom prst="rect">
            <a:avLst/>
          </a:prstGeom>
        </p:spPr>
        <p:txBody>
          <a:bodyPr lIns="0" tIns="0" rIns="0" bIns="0" rtlCol="0" anchor="t">
            <a:spAutoFit/>
          </a:bodyPr>
          <a:lstStyle/>
          <a:p>
            <a:pPr algn="l">
              <a:lnSpc>
                <a:spcPts val="2822"/>
              </a:lnSpc>
            </a:pPr>
            <a:r>
              <a:rPr lang="en-US" sz="1700" spc="44">
                <a:solidFill>
                  <a:srgbClr val="000000"/>
                </a:solidFill>
                <a:latin typeface="Aleo"/>
              </a:rPr>
              <a:t>Introduction</a:t>
            </a:r>
          </a:p>
          <a:p>
            <a:pPr algn="l">
              <a:lnSpc>
                <a:spcPts val="2822"/>
              </a:lnSpc>
            </a:pPr>
            <a:endParaRPr lang="en-US" sz="1700" spc="44">
              <a:solidFill>
                <a:srgbClr val="000000"/>
              </a:solidFill>
              <a:latin typeface="Aleo"/>
            </a:endParaRPr>
          </a:p>
        </p:txBody>
      </p:sp>
      <p:sp>
        <p:nvSpPr>
          <p:cNvPr id="3" name="TextBox 3"/>
          <p:cNvSpPr txBox="1"/>
          <p:nvPr/>
        </p:nvSpPr>
        <p:spPr>
          <a:xfrm>
            <a:off x="2709705" y="6480050"/>
            <a:ext cx="2782648" cy="338836"/>
          </a:xfrm>
          <a:prstGeom prst="rect">
            <a:avLst/>
          </a:prstGeom>
        </p:spPr>
        <p:txBody>
          <a:bodyPr lIns="0" tIns="0" rIns="0" bIns="0" rtlCol="0" anchor="t">
            <a:spAutoFit/>
          </a:bodyPr>
          <a:lstStyle/>
          <a:p>
            <a:pPr algn="l">
              <a:lnSpc>
                <a:spcPts val="2822"/>
              </a:lnSpc>
            </a:pPr>
            <a:r>
              <a:rPr lang="en-US" sz="1700" spc="44">
                <a:solidFill>
                  <a:srgbClr val="000000"/>
                </a:solidFill>
                <a:latin typeface="Aleo"/>
              </a:rPr>
              <a:t>Our code</a:t>
            </a:r>
          </a:p>
        </p:txBody>
      </p:sp>
      <p:sp>
        <p:nvSpPr>
          <p:cNvPr id="4" name="TextBox 4"/>
          <p:cNvSpPr txBox="1"/>
          <p:nvPr/>
        </p:nvSpPr>
        <p:spPr>
          <a:xfrm>
            <a:off x="2709705" y="5188541"/>
            <a:ext cx="3307396" cy="338836"/>
          </a:xfrm>
          <a:prstGeom prst="rect">
            <a:avLst/>
          </a:prstGeom>
        </p:spPr>
        <p:txBody>
          <a:bodyPr lIns="0" tIns="0" rIns="0" bIns="0" rtlCol="0" anchor="t">
            <a:spAutoFit/>
          </a:bodyPr>
          <a:lstStyle/>
          <a:p>
            <a:pPr algn="l">
              <a:lnSpc>
                <a:spcPts val="2822"/>
              </a:lnSpc>
            </a:pPr>
            <a:r>
              <a:rPr lang="en-US" sz="1700" spc="44">
                <a:solidFill>
                  <a:srgbClr val="000000"/>
                </a:solidFill>
                <a:latin typeface="Aleo"/>
              </a:rPr>
              <a:t>Problems we faced</a:t>
            </a:r>
          </a:p>
        </p:txBody>
      </p:sp>
      <p:sp>
        <p:nvSpPr>
          <p:cNvPr id="5" name="TextBox 5"/>
          <p:cNvSpPr txBox="1"/>
          <p:nvPr/>
        </p:nvSpPr>
        <p:spPr>
          <a:xfrm>
            <a:off x="2709705" y="4542931"/>
            <a:ext cx="2782648" cy="338836"/>
          </a:xfrm>
          <a:prstGeom prst="rect">
            <a:avLst/>
          </a:prstGeom>
        </p:spPr>
        <p:txBody>
          <a:bodyPr lIns="0" tIns="0" rIns="0" bIns="0" rtlCol="0" anchor="t">
            <a:spAutoFit/>
          </a:bodyPr>
          <a:lstStyle/>
          <a:p>
            <a:pPr algn="l">
              <a:lnSpc>
                <a:spcPts val="2822"/>
              </a:lnSpc>
            </a:pPr>
            <a:r>
              <a:rPr lang="en-US" sz="1700" spc="44">
                <a:solidFill>
                  <a:srgbClr val="000000"/>
                </a:solidFill>
                <a:latin typeface="Aleo"/>
              </a:rPr>
              <a:t>Data Collection</a:t>
            </a:r>
          </a:p>
        </p:txBody>
      </p:sp>
      <p:sp>
        <p:nvSpPr>
          <p:cNvPr id="6" name="TextBox 6"/>
          <p:cNvSpPr txBox="1"/>
          <p:nvPr/>
        </p:nvSpPr>
        <p:spPr>
          <a:xfrm>
            <a:off x="2709705" y="7159560"/>
            <a:ext cx="2782648" cy="338836"/>
          </a:xfrm>
          <a:prstGeom prst="rect">
            <a:avLst/>
          </a:prstGeom>
        </p:spPr>
        <p:txBody>
          <a:bodyPr lIns="0" tIns="0" rIns="0" bIns="0" rtlCol="0" anchor="t">
            <a:spAutoFit/>
          </a:bodyPr>
          <a:lstStyle/>
          <a:p>
            <a:pPr algn="l">
              <a:lnSpc>
                <a:spcPts val="2822"/>
              </a:lnSpc>
            </a:pPr>
            <a:r>
              <a:rPr lang="en-US" sz="1700" spc="44">
                <a:solidFill>
                  <a:srgbClr val="000000"/>
                </a:solidFill>
                <a:latin typeface="Aleo"/>
              </a:rPr>
              <a:t>conclusion</a:t>
            </a:r>
          </a:p>
        </p:txBody>
      </p:sp>
      <p:sp>
        <p:nvSpPr>
          <p:cNvPr id="7" name="TextBox 7"/>
          <p:cNvSpPr txBox="1"/>
          <p:nvPr/>
        </p:nvSpPr>
        <p:spPr>
          <a:xfrm>
            <a:off x="2709705" y="5832050"/>
            <a:ext cx="3164262" cy="338836"/>
          </a:xfrm>
          <a:prstGeom prst="rect">
            <a:avLst/>
          </a:prstGeom>
        </p:spPr>
        <p:txBody>
          <a:bodyPr lIns="0" tIns="0" rIns="0" bIns="0" rtlCol="0" anchor="t">
            <a:spAutoFit/>
          </a:bodyPr>
          <a:lstStyle/>
          <a:p>
            <a:pPr algn="l">
              <a:lnSpc>
                <a:spcPts val="2822"/>
              </a:lnSpc>
            </a:pPr>
            <a:r>
              <a:rPr lang="en-US" sz="1700" spc="44">
                <a:solidFill>
                  <a:srgbClr val="000000"/>
                </a:solidFill>
                <a:latin typeface="Aleo"/>
              </a:rPr>
              <a:t>Solution to solve this problems</a:t>
            </a:r>
          </a:p>
        </p:txBody>
      </p:sp>
      <p:grpSp>
        <p:nvGrpSpPr>
          <p:cNvPr id="8" name="Group 8"/>
          <p:cNvGrpSpPr/>
          <p:nvPr/>
        </p:nvGrpSpPr>
        <p:grpSpPr>
          <a:xfrm>
            <a:off x="2067646" y="2733844"/>
            <a:ext cx="3424708" cy="595643"/>
            <a:chOff x="0" y="0"/>
            <a:chExt cx="1576362" cy="274169"/>
          </a:xfrm>
        </p:grpSpPr>
        <p:sp>
          <p:nvSpPr>
            <p:cNvPr id="9" name="Freeform 9"/>
            <p:cNvSpPr/>
            <p:nvPr/>
          </p:nvSpPr>
          <p:spPr>
            <a:xfrm>
              <a:off x="0" y="0"/>
              <a:ext cx="1576362" cy="274169"/>
            </a:xfrm>
            <a:custGeom>
              <a:avLst/>
              <a:gdLst/>
              <a:ahLst/>
              <a:cxnLst/>
              <a:rect l="l" t="t" r="r" b="b"/>
              <a:pathLst>
                <a:path w="1576362" h="274169">
                  <a:moveTo>
                    <a:pt x="0" y="0"/>
                  </a:moveTo>
                  <a:lnTo>
                    <a:pt x="1576362" y="0"/>
                  </a:lnTo>
                  <a:lnTo>
                    <a:pt x="1576362" y="274169"/>
                  </a:lnTo>
                  <a:lnTo>
                    <a:pt x="0" y="274169"/>
                  </a:lnTo>
                  <a:close/>
                </a:path>
              </a:pathLst>
            </a:custGeom>
            <a:solidFill>
              <a:srgbClr val="CEE1FF"/>
            </a:solidFill>
          </p:spPr>
          <p:txBody>
            <a:bodyPr/>
            <a:lstStyle/>
            <a:p>
              <a:endParaRPr lang="ar-EG"/>
            </a:p>
          </p:txBody>
        </p:sp>
      </p:grpSp>
      <p:sp>
        <p:nvSpPr>
          <p:cNvPr id="10" name="TextBox 10"/>
          <p:cNvSpPr txBox="1"/>
          <p:nvPr/>
        </p:nvSpPr>
        <p:spPr>
          <a:xfrm>
            <a:off x="2166878" y="2502697"/>
            <a:ext cx="3226244" cy="1124611"/>
          </a:xfrm>
          <a:prstGeom prst="rect">
            <a:avLst/>
          </a:prstGeom>
        </p:spPr>
        <p:txBody>
          <a:bodyPr lIns="0" tIns="0" rIns="0" bIns="0" rtlCol="0" anchor="t">
            <a:spAutoFit/>
          </a:bodyPr>
          <a:lstStyle/>
          <a:p>
            <a:pPr algn="ctr">
              <a:lnSpc>
                <a:spcPts val="4420"/>
              </a:lnSpc>
            </a:pPr>
            <a:r>
              <a:rPr lang="en-US" sz="4250">
                <a:solidFill>
                  <a:srgbClr val="000000"/>
                </a:solidFill>
                <a:latin typeface="Poppins Bold"/>
              </a:rPr>
              <a:t>TABLE OF CONTENTS</a:t>
            </a:r>
          </a:p>
        </p:txBody>
      </p:sp>
      <p:sp>
        <p:nvSpPr>
          <p:cNvPr id="11" name="TextBox 11"/>
          <p:cNvSpPr txBox="1"/>
          <p:nvPr/>
        </p:nvSpPr>
        <p:spPr>
          <a:xfrm>
            <a:off x="2067646" y="3997984"/>
            <a:ext cx="429104" cy="280244"/>
          </a:xfrm>
          <a:prstGeom prst="rect">
            <a:avLst/>
          </a:prstGeom>
        </p:spPr>
        <p:txBody>
          <a:bodyPr lIns="0" tIns="0" rIns="0" bIns="0" rtlCol="0" anchor="t">
            <a:spAutoFit/>
          </a:bodyPr>
          <a:lstStyle/>
          <a:p>
            <a:pPr algn="l">
              <a:lnSpc>
                <a:spcPts val="2155"/>
              </a:lnSpc>
            </a:pPr>
            <a:r>
              <a:rPr lang="en-US" sz="2072" spc="103">
                <a:solidFill>
                  <a:srgbClr val="000000"/>
                </a:solidFill>
                <a:latin typeface="Poppins Bold"/>
              </a:rPr>
              <a:t>01</a:t>
            </a:r>
          </a:p>
        </p:txBody>
      </p:sp>
      <p:sp>
        <p:nvSpPr>
          <p:cNvPr id="12" name="TextBox 12"/>
          <p:cNvSpPr txBox="1"/>
          <p:nvPr/>
        </p:nvSpPr>
        <p:spPr>
          <a:xfrm>
            <a:off x="2067646" y="6578613"/>
            <a:ext cx="429104" cy="280244"/>
          </a:xfrm>
          <a:prstGeom prst="rect">
            <a:avLst/>
          </a:prstGeom>
        </p:spPr>
        <p:txBody>
          <a:bodyPr lIns="0" tIns="0" rIns="0" bIns="0" rtlCol="0" anchor="t">
            <a:spAutoFit/>
          </a:bodyPr>
          <a:lstStyle/>
          <a:p>
            <a:pPr algn="l">
              <a:lnSpc>
                <a:spcPts val="2155"/>
              </a:lnSpc>
            </a:pPr>
            <a:r>
              <a:rPr lang="en-US" sz="2072" spc="103">
                <a:solidFill>
                  <a:srgbClr val="000000"/>
                </a:solidFill>
                <a:latin typeface="Poppins Bold"/>
              </a:rPr>
              <a:t>05</a:t>
            </a:r>
          </a:p>
        </p:txBody>
      </p:sp>
      <p:sp>
        <p:nvSpPr>
          <p:cNvPr id="13" name="TextBox 13"/>
          <p:cNvSpPr txBox="1"/>
          <p:nvPr/>
        </p:nvSpPr>
        <p:spPr>
          <a:xfrm>
            <a:off x="2067646" y="5287104"/>
            <a:ext cx="429104" cy="280244"/>
          </a:xfrm>
          <a:prstGeom prst="rect">
            <a:avLst/>
          </a:prstGeom>
        </p:spPr>
        <p:txBody>
          <a:bodyPr lIns="0" tIns="0" rIns="0" bIns="0" rtlCol="0" anchor="t">
            <a:spAutoFit/>
          </a:bodyPr>
          <a:lstStyle/>
          <a:p>
            <a:pPr algn="l">
              <a:lnSpc>
                <a:spcPts val="2155"/>
              </a:lnSpc>
            </a:pPr>
            <a:r>
              <a:rPr lang="en-US" sz="2072" spc="103">
                <a:solidFill>
                  <a:srgbClr val="000000"/>
                </a:solidFill>
                <a:latin typeface="Poppins Bold"/>
              </a:rPr>
              <a:t>03</a:t>
            </a:r>
          </a:p>
        </p:txBody>
      </p:sp>
      <p:sp>
        <p:nvSpPr>
          <p:cNvPr id="14" name="TextBox 14"/>
          <p:cNvSpPr txBox="1"/>
          <p:nvPr/>
        </p:nvSpPr>
        <p:spPr>
          <a:xfrm>
            <a:off x="2067646" y="4641494"/>
            <a:ext cx="429104" cy="280244"/>
          </a:xfrm>
          <a:prstGeom prst="rect">
            <a:avLst/>
          </a:prstGeom>
        </p:spPr>
        <p:txBody>
          <a:bodyPr lIns="0" tIns="0" rIns="0" bIns="0" rtlCol="0" anchor="t">
            <a:spAutoFit/>
          </a:bodyPr>
          <a:lstStyle/>
          <a:p>
            <a:pPr algn="l">
              <a:lnSpc>
                <a:spcPts val="2155"/>
              </a:lnSpc>
            </a:pPr>
            <a:r>
              <a:rPr lang="en-US" sz="2072" spc="103">
                <a:solidFill>
                  <a:srgbClr val="000000"/>
                </a:solidFill>
                <a:latin typeface="Poppins Bold"/>
              </a:rPr>
              <a:t>02</a:t>
            </a:r>
          </a:p>
        </p:txBody>
      </p:sp>
      <p:sp>
        <p:nvSpPr>
          <p:cNvPr id="15" name="TextBox 15"/>
          <p:cNvSpPr txBox="1"/>
          <p:nvPr/>
        </p:nvSpPr>
        <p:spPr>
          <a:xfrm>
            <a:off x="2067646" y="7258123"/>
            <a:ext cx="429104" cy="280244"/>
          </a:xfrm>
          <a:prstGeom prst="rect">
            <a:avLst/>
          </a:prstGeom>
        </p:spPr>
        <p:txBody>
          <a:bodyPr lIns="0" tIns="0" rIns="0" bIns="0" rtlCol="0" anchor="t">
            <a:spAutoFit/>
          </a:bodyPr>
          <a:lstStyle/>
          <a:p>
            <a:pPr algn="l">
              <a:lnSpc>
                <a:spcPts val="2155"/>
              </a:lnSpc>
            </a:pPr>
            <a:r>
              <a:rPr lang="en-US" sz="2072" spc="103">
                <a:solidFill>
                  <a:srgbClr val="000000"/>
                </a:solidFill>
                <a:latin typeface="Poppins Bold"/>
              </a:rPr>
              <a:t>06</a:t>
            </a:r>
          </a:p>
        </p:txBody>
      </p:sp>
      <p:sp>
        <p:nvSpPr>
          <p:cNvPr id="16" name="TextBox 16"/>
          <p:cNvSpPr txBox="1"/>
          <p:nvPr/>
        </p:nvSpPr>
        <p:spPr>
          <a:xfrm>
            <a:off x="2067646" y="5930613"/>
            <a:ext cx="429104" cy="280244"/>
          </a:xfrm>
          <a:prstGeom prst="rect">
            <a:avLst/>
          </a:prstGeom>
        </p:spPr>
        <p:txBody>
          <a:bodyPr lIns="0" tIns="0" rIns="0" bIns="0" rtlCol="0" anchor="t">
            <a:spAutoFit/>
          </a:bodyPr>
          <a:lstStyle/>
          <a:p>
            <a:pPr algn="l">
              <a:lnSpc>
                <a:spcPts val="2155"/>
              </a:lnSpc>
            </a:pPr>
            <a:r>
              <a:rPr lang="en-US" sz="2072" spc="103">
                <a:solidFill>
                  <a:srgbClr val="000000"/>
                </a:solidFill>
                <a:latin typeface="Poppins Bold"/>
              </a:rPr>
              <a:t>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8352" y="973930"/>
            <a:ext cx="4558057" cy="595643"/>
            <a:chOff x="0" y="0"/>
            <a:chExt cx="2098032" cy="274169"/>
          </a:xfrm>
        </p:grpSpPr>
        <p:sp>
          <p:nvSpPr>
            <p:cNvPr id="3" name="Freeform 3"/>
            <p:cNvSpPr/>
            <p:nvPr/>
          </p:nvSpPr>
          <p:spPr>
            <a:xfrm>
              <a:off x="0" y="0"/>
              <a:ext cx="2098032" cy="274169"/>
            </a:xfrm>
            <a:custGeom>
              <a:avLst/>
              <a:gdLst/>
              <a:ahLst/>
              <a:cxnLst/>
              <a:rect l="l" t="t" r="r" b="b"/>
              <a:pathLst>
                <a:path w="2098032" h="274169">
                  <a:moveTo>
                    <a:pt x="0" y="0"/>
                  </a:moveTo>
                  <a:lnTo>
                    <a:pt x="2098032" y="0"/>
                  </a:lnTo>
                  <a:lnTo>
                    <a:pt x="2098032" y="274169"/>
                  </a:lnTo>
                  <a:lnTo>
                    <a:pt x="0" y="274169"/>
                  </a:lnTo>
                  <a:close/>
                </a:path>
              </a:pathLst>
            </a:custGeom>
            <a:solidFill>
              <a:srgbClr val="CEE1FF"/>
            </a:solidFill>
          </p:spPr>
          <p:txBody>
            <a:bodyPr/>
            <a:lstStyle/>
            <a:p>
              <a:endParaRPr lang="ar-EG"/>
            </a:p>
          </p:txBody>
        </p:sp>
      </p:grpSp>
      <p:grpSp>
        <p:nvGrpSpPr>
          <p:cNvPr id="4" name="Group 4"/>
          <p:cNvGrpSpPr/>
          <p:nvPr/>
        </p:nvGrpSpPr>
        <p:grpSpPr>
          <a:xfrm>
            <a:off x="5014975" y="9638179"/>
            <a:ext cx="2805427" cy="595643"/>
            <a:chOff x="0" y="0"/>
            <a:chExt cx="1291313" cy="274169"/>
          </a:xfrm>
        </p:grpSpPr>
        <p:sp>
          <p:nvSpPr>
            <p:cNvPr id="5" name="Freeform 5"/>
            <p:cNvSpPr/>
            <p:nvPr/>
          </p:nvSpPr>
          <p:spPr>
            <a:xfrm>
              <a:off x="0" y="0"/>
              <a:ext cx="1291313" cy="274169"/>
            </a:xfrm>
            <a:custGeom>
              <a:avLst/>
              <a:gdLst/>
              <a:ahLst/>
              <a:cxnLst/>
              <a:rect l="l" t="t" r="r" b="b"/>
              <a:pathLst>
                <a:path w="1291313" h="274169">
                  <a:moveTo>
                    <a:pt x="0" y="0"/>
                  </a:moveTo>
                  <a:lnTo>
                    <a:pt x="1291313" y="0"/>
                  </a:lnTo>
                  <a:lnTo>
                    <a:pt x="1291313" y="274169"/>
                  </a:lnTo>
                  <a:lnTo>
                    <a:pt x="0" y="274169"/>
                  </a:lnTo>
                  <a:close/>
                </a:path>
              </a:pathLst>
            </a:custGeom>
            <a:solidFill>
              <a:srgbClr val="FFFFFF"/>
            </a:solidFill>
          </p:spPr>
          <p:txBody>
            <a:bodyPr/>
            <a:lstStyle/>
            <a:p>
              <a:endParaRPr lang="ar-EG"/>
            </a:p>
          </p:txBody>
        </p:sp>
      </p:grpSp>
      <p:sp>
        <p:nvSpPr>
          <p:cNvPr id="6" name="TextBox 6"/>
          <p:cNvSpPr txBox="1"/>
          <p:nvPr/>
        </p:nvSpPr>
        <p:spPr>
          <a:xfrm>
            <a:off x="756000" y="1316832"/>
            <a:ext cx="4921722" cy="572157"/>
          </a:xfrm>
          <a:prstGeom prst="rect">
            <a:avLst/>
          </a:prstGeom>
        </p:spPr>
        <p:txBody>
          <a:bodyPr lIns="0" tIns="0" rIns="0" bIns="0" rtlCol="0" anchor="t">
            <a:spAutoFit/>
          </a:bodyPr>
          <a:lstStyle/>
          <a:p>
            <a:pPr algn="l">
              <a:lnSpc>
                <a:spcPts val="4420"/>
              </a:lnSpc>
            </a:pPr>
            <a:r>
              <a:rPr lang="en-US" sz="4250">
                <a:solidFill>
                  <a:srgbClr val="000000"/>
                </a:solidFill>
                <a:latin typeface="Poppins Bold"/>
              </a:rPr>
              <a:t>INTRODUCTION</a:t>
            </a:r>
          </a:p>
        </p:txBody>
      </p:sp>
      <p:sp>
        <p:nvSpPr>
          <p:cNvPr id="7" name="TextBox 7"/>
          <p:cNvSpPr txBox="1"/>
          <p:nvPr/>
        </p:nvSpPr>
        <p:spPr>
          <a:xfrm>
            <a:off x="83756" y="1973381"/>
            <a:ext cx="6959157" cy="8127680"/>
          </a:xfrm>
          <a:prstGeom prst="rect">
            <a:avLst/>
          </a:prstGeom>
        </p:spPr>
        <p:txBody>
          <a:bodyPr lIns="0" tIns="0" rIns="0" bIns="0" rtlCol="0" anchor="t">
            <a:spAutoFit/>
          </a:bodyPr>
          <a:lstStyle/>
          <a:p>
            <a:pPr algn="l">
              <a:lnSpc>
                <a:spcPts val="2501"/>
              </a:lnSpc>
            </a:pPr>
            <a:r>
              <a:rPr lang="en-US" sz="1667">
                <a:solidFill>
                  <a:srgbClr val="000000"/>
                </a:solidFill>
                <a:latin typeface="Aleo Bold"/>
              </a:rPr>
              <a:t>Pneumonia</a:t>
            </a:r>
            <a:r>
              <a:rPr lang="en-US" sz="1667">
                <a:solidFill>
                  <a:srgbClr val="000000"/>
                </a:solidFill>
                <a:latin typeface="Aleo"/>
              </a:rPr>
              <a:t> is an infection that inflames the air sacs in one or both lungs, making it difficult to breathe. The air sacs fill with fluid or pus, hindering oxygen exchange and causing various symptoms. Various organisms can cause pneumonia, including bacteria, viruses, and fungi.</a:t>
            </a:r>
          </a:p>
          <a:p>
            <a:pPr algn="l">
              <a:lnSpc>
                <a:spcPts val="2501"/>
              </a:lnSpc>
            </a:pPr>
            <a:r>
              <a:rPr lang="en-US" sz="1667">
                <a:solidFill>
                  <a:srgbClr val="000000"/>
                </a:solidFill>
                <a:latin typeface="Aleo Bold"/>
              </a:rPr>
              <a:t>Causes:</a:t>
            </a:r>
          </a:p>
          <a:p>
            <a:pPr marL="336324" lvl="1" indent="-168162" algn="l">
              <a:lnSpc>
                <a:spcPts val="2336"/>
              </a:lnSpc>
              <a:buFont typeface="Arial"/>
              <a:buChar char="•"/>
            </a:pPr>
            <a:r>
              <a:rPr lang="en-US" sz="1557">
                <a:solidFill>
                  <a:srgbClr val="000000"/>
                </a:solidFill>
                <a:latin typeface="Aleo"/>
              </a:rPr>
              <a:t>Bacteria: The most common cause.</a:t>
            </a:r>
          </a:p>
          <a:p>
            <a:pPr marL="336324" lvl="1" indent="-168162" algn="l">
              <a:lnSpc>
                <a:spcPts val="2336"/>
              </a:lnSpc>
              <a:buFont typeface="Arial"/>
              <a:buChar char="•"/>
            </a:pPr>
            <a:r>
              <a:rPr lang="en-US" sz="1557">
                <a:solidFill>
                  <a:srgbClr val="000000"/>
                </a:solidFill>
                <a:latin typeface="Aleo"/>
              </a:rPr>
              <a:t>Viruses: Responsible for about one-third of cases.</a:t>
            </a:r>
          </a:p>
          <a:p>
            <a:pPr marL="336324" lvl="1" indent="-168162" algn="l">
              <a:lnSpc>
                <a:spcPts val="2336"/>
              </a:lnSpc>
              <a:buFont typeface="Arial"/>
              <a:buChar char="•"/>
            </a:pPr>
            <a:r>
              <a:rPr lang="en-US" sz="1557">
                <a:solidFill>
                  <a:srgbClr val="000000"/>
                </a:solidFill>
                <a:latin typeface="Aleo"/>
              </a:rPr>
              <a:t>Fungi: Less common.</a:t>
            </a:r>
          </a:p>
          <a:p>
            <a:pPr algn="l">
              <a:lnSpc>
                <a:spcPts val="2501"/>
              </a:lnSpc>
            </a:pPr>
            <a:r>
              <a:rPr lang="en-US" sz="1667">
                <a:solidFill>
                  <a:srgbClr val="000000"/>
                </a:solidFill>
                <a:latin typeface="Aleo Bold"/>
              </a:rPr>
              <a:t>Symptoms</a:t>
            </a:r>
            <a:r>
              <a:rPr lang="en-US" sz="1667">
                <a:solidFill>
                  <a:srgbClr val="000000"/>
                </a:solidFill>
                <a:latin typeface="Aleo"/>
              </a:rPr>
              <a:t>:</a:t>
            </a:r>
          </a:p>
          <a:p>
            <a:pPr marL="336324" lvl="1" indent="-168162" algn="l">
              <a:lnSpc>
                <a:spcPts val="2336"/>
              </a:lnSpc>
              <a:buFont typeface="Arial"/>
              <a:buChar char="•"/>
            </a:pPr>
            <a:r>
              <a:rPr lang="en-US" sz="1557">
                <a:solidFill>
                  <a:srgbClr val="000000"/>
                </a:solidFill>
                <a:latin typeface="Aleo"/>
              </a:rPr>
              <a:t>Fever</a:t>
            </a:r>
          </a:p>
          <a:p>
            <a:pPr marL="336324" lvl="1" indent="-168162" algn="l">
              <a:lnSpc>
                <a:spcPts val="2336"/>
              </a:lnSpc>
              <a:buFont typeface="Arial"/>
              <a:buChar char="•"/>
            </a:pPr>
            <a:r>
              <a:rPr lang="en-US" sz="1557">
                <a:solidFill>
                  <a:srgbClr val="000000"/>
                </a:solidFill>
                <a:latin typeface="Aleo"/>
              </a:rPr>
              <a:t>Cough (with or without mucus)</a:t>
            </a:r>
          </a:p>
          <a:p>
            <a:pPr marL="336324" lvl="1" indent="-168162" algn="l">
              <a:lnSpc>
                <a:spcPts val="2336"/>
              </a:lnSpc>
              <a:buFont typeface="Arial"/>
              <a:buChar char="•"/>
            </a:pPr>
            <a:r>
              <a:rPr lang="en-US" sz="1557">
                <a:solidFill>
                  <a:srgbClr val="000000"/>
                </a:solidFill>
                <a:latin typeface="Aleo"/>
              </a:rPr>
              <a:t>Shortness of breath</a:t>
            </a:r>
          </a:p>
          <a:p>
            <a:pPr marL="336324" lvl="1" indent="-168162" algn="l">
              <a:lnSpc>
                <a:spcPts val="2336"/>
              </a:lnSpc>
              <a:buFont typeface="Arial"/>
              <a:buChar char="•"/>
            </a:pPr>
            <a:r>
              <a:rPr lang="en-US" sz="1557">
                <a:solidFill>
                  <a:srgbClr val="000000"/>
                </a:solidFill>
                <a:latin typeface="Aleo"/>
              </a:rPr>
              <a:t>Chest pain</a:t>
            </a:r>
          </a:p>
          <a:p>
            <a:pPr marL="336324" lvl="1" indent="-168162" algn="l">
              <a:lnSpc>
                <a:spcPts val="2336"/>
              </a:lnSpc>
              <a:buFont typeface="Arial"/>
              <a:buChar char="•"/>
            </a:pPr>
            <a:r>
              <a:rPr lang="en-US" sz="1557">
                <a:solidFill>
                  <a:srgbClr val="000000"/>
                </a:solidFill>
                <a:latin typeface="Aleo"/>
              </a:rPr>
              <a:t>Chills</a:t>
            </a:r>
          </a:p>
          <a:p>
            <a:pPr marL="336322" lvl="1" indent="-168161" algn="l">
              <a:lnSpc>
                <a:spcPts val="2336"/>
              </a:lnSpc>
              <a:buFont typeface="Arial"/>
              <a:buChar char="•"/>
            </a:pPr>
            <a:r>
              <a:rPr lang="en-US" sz="1557">
                <a:solidFill>
                  <a:srgbClr val="000000"/>
                </a:solidFill>
                <a:latin typeface="Aleo"/>
              </a:rPr>
              <a:t>Muscle aches</a:t>
            </a:r>
          </a:p>
          <a:p>
            <a:pPr marL="336324" lvl="1" indent="-168162" algn="l">
              <a:lnSpc>
                <a:spcPts val="2336"/>
              </a:lnSpc>
              <a:buFont typeface="Arial"/>
              <a:buChar char="•"/>
            </a:pPr>
            <a:r>
              <a:rPr lang="en-US" sz="1557">
                <a:solidFill>
                  <a:srgbClr val="000000"/>
                </a:solidFill>
                <a:latin typeface="Aleo"/>
              </a:rPr>
              <a:t>Fatigue</a:t>
            </a:r>
          </a:p>
          <a:p>
            <a:pPr marL="336324" lvl="1" indent="-168162" algn="l">
              <a:lnSpc>
                <a:spcPts val="2336"/>
              </a:lnSpc>
              <a:buFont typeface="Arial"/>
              <a:buChar char="•"/>
            </a:pPr>
            <a:r>
              <a:rPr lang="en-US" sz="1557">
                <a:solidFill>
                  <a:srgbClr val="000000"/>
                </a:solidFill>
                <a:latin typeface="Aleo"/>
              </a:rPr>
              <a:t>Confusion (in older adults)</a:t>
            </a:r>
          </a:p>
          <a:p>
            <a:pPr algn="l">
              <a:lnSpc>
                <a:spcPts val="2501"/>
              </a:lnSpc>
            </a:pPr>
            <a:r>
              <a:rPr lang="en-US" sz="1667">
                <a:solidFill>
                  <a:srgbClr val="000000"/>
                </a:solidFill>
                <a:latin typeface="Aleo Bold"/>
              </a:rPr>
              <a:t>Diagnosis:</a:t>
            </a:r>
          </a:p>
          <a:p>
            <a:pPr marL="336324" lvl="1" indent="-168162" algn="l">
              <a:lnSpc>
                <a:spcPts val="2336"/>
              </a:lnSpc>
              <a:buFont typeface="Arial"/>
              <a:buChar char="•"/>
            </a:pPr>
            <a:r>
              <a:rPr lang="en-US" sz="1557">
                <a:solidFill>
                  <a:srgbClr val="000000"/>
                </a:solidFill>
                <a:latin typeface="Aleo"/>
              </a:rPr>
              <a:t>Physical examination</a:t>
            </a:r>
          </a:p>
          <a:p>
            <a:pPr marL="336324" lvl="1" indent="-168162" algn="l">
              <a:lnSpc>
                <a:spcPts val="2336"/>
              </a:lnSpc>
              <a:buFont typeface="Arial"/>
              <a:buChar char="•"/>
            </a:pPr>
            <a:r>
              <a:rPr lang="en-US" sz="1557">
                <a:solidFill>
                  <a:srgbClr val="821A1A"/>
                </a:solidFill>
                <a:latin typeface="Aleo"/>
              </a:rPr>
              <a:t>Chest X-ray</a:t>
            </a:r>
          </a:p>
          <a:p>
            <a:pPr marL="336324" lvl="1" indent="-168162" algn="l">
              <a:lnSpc>
                <a:spcPts val="2336"/>
              </a:lnSpc>
              <a:buFont typeface="Arial"/>
              <a:buChar char="•"/>
            </a:pPr>
            <a:r>
              <a:rPr lang="en-US" sz="1557">
                <a:solidFill>
                  <a:srgbClr val="000000"/>
                </a:solidFill>
                <a:latin typeface="Aleo"/>
              </a:rPr>
              <a:t>Blood tests</a:t>
            </a:r>
          </a:p>
          <a:p>
            <a:pPr marL="336322" lvl="1" indent="-168161" algn="l">
              <a:lnSpc>
                <a:spcPts val="2336"/>
              </a:lnSpc>
              <a:buFont typeface="Arial"/>
              <a:buChar char="•"/>
            </a:pPr>
            <a:r>
              <a:rPr lang="en-US" sz="1557">
                <a:solidFill>
                  <a:srgbClr val="000000"/>
                </a:solidFill>
                <a:latin typeface="Aleo"/>
              </a:rPr>
              <a:t>Sputum test to identify the causative organism</a:t>
            </a:r>
          </a:p>
          <a:p>
            <a:pPr algn="l">
              <a:lnSpc>
                <a:spcPts val="2336"/>
              </a:lnSpc>
            </a:pPr>
            <a:endParaRPr lang="en-US" sz="1557">
              <a:solidFill>
                <a:srgbClr val="000000"/>
              </a:solidFill>
              <a:latin typeface="Aleo"/>
            </a:endParaRPr>
          </a:p>
          <a:p>
            <a:pPr algn="l">
              <a:lnSpc>
                <a:spcPts val="3112"/>
              </a:lnSpc>
            </a:pPr>
            <a:r>
              <a:rPr lang="en-US" sz="2074">
                <a:solidFill>
                  <a:srgbClr val="000000"/>
                </a:solidFill>
                <a:latin typeface="Aleo"/>
              </a:rPr>
              <a:t>So we decided to make a simple website to detect whether the chest x-ray that the user entered has a pneumonia disease or not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6000" y="1178942"/>
            <a:ext cx="4771501" cy="595643"/>
            <a:chOff x="0" y="0"/>
            <a:chExt cx="2196279" cy="274169"/>
          </a:xfrm>
        </p:grpSpPr>
        <p:sp>
          <p:nvSpPr>
            <p:cNvPr id="3" name="Freeform 3"/>
            <p:cNvSpPr/>
            <p:nvPr/>
          </p:nvSpPr>
          <p:spPr>
            <a:xfrm>
              <a:off x="0" y="0"/>
              <a:ext cx="2196279" cy="274169"/>
            </a:xfrm>
            <a:custGeom>
              <a:avLst/>
              <a:gdLst/>
              <a:ahLst/>
              <a:cxnLst/>
              <a:rect l="l" t="t" r="r" b="b"/>
              <a:pathLst>
                <a:path w="2196279" h="274169">
                  <a:moveTo>
                    <a:pt x="0" y="0"/>
                  </a:moveTo>
                  <a:lnTo>
                    <a:pt x="2196279" y="0"/>
                  </a:lnTo>
                  <a:lnTo>
                    <a:pt x="2196279" y="274169"/>
                  </a:lnTo>
                  <a:lnTo>
                    <a:pt x="0" y="274169"/>
                  </a:lnTo>
                  <a:close/>
                </a:path>
              </a:pathLst>
            </a:custGeom>
            <a:solidFill>
              <a:srgbClr val="CEE1FF"/>
            </a:solidFill>
          </p:spPr>
          <p:txBody>
            <a:bodyPr/>
            <a:lstStyle/>
            <a:p>
              <a:endParaRPr lang="ar-EG"/>
            </a:p>
          </p:txBody>
        </p:sp>
      </p:grpSp>
      <p:sp>
        <p:nvSpPr>
          <p:cNvPr id="4" name="Freeform 4"/>
          <p:cNvSpPr/>
          <p:nvPr/>
        </p:nvSpPr>
        <p:spPr>
          <a:xfrm>
            <a:off x="478591" y="2204424"/>
            <a:ext cx="6845007" cy="2254690"/>
          </a:xfrm>
          <a:custGeom>
            <a:avLst/>
            <a:gdLst/>
            <a:ahLst/>
            <a:cxnLst/>
            <a:rect l="l" t="t" r="r" b="b"/>
            <a:pathLst>
              <a:path w="6845007" h="2254690">
                <a:moveTo>
                  <a:pt x="0" y="0"/>
                </a:moveTo>
                <a:lnTo>
                  <a:pt x="6845007" y="0"/>
                </a:lnTo>
                <a:lnTo>
                  <a:pt x="6845007" y="2254690"/>
                </a:lnTo>
                <a:lnTo>
                  <a:pt x="0" y="2254690"/>
                </a:lnTo>
                <a:lnTo>
                  <a:pt x="0" y="0"/>
                </a:lnTo>
                <a:close/>
              </a:path>
            </a:pathLst>
          </a:custGeom>
          <a:blipFill>
            <a:blip r:embed="rId2"/>
            <a:stretch>
              <a:fillRect/>
            </a:stretch>
          </a:blipFill>
        </p:spPr>
        <p:txBody>
          <a:bodyPr/>
          <a:lstStyle/>
          <a:p>
            <a:endParaRPr lang="ar-EG"/>
          </a:p>
        </p:txBody>
      </p:sp>
      <p:sp>
        <p:nvSpPr>
          <p:cNvPr id="5" name="Freeform 5"/>
          <p:cNvSpPr/>
          <p:nvPr/>
        </p:nvSpPr>
        <p:spPr>
          <a:xfrm>
            <a:off x="3141751" y="8660591"/>
            <a:ext cx="4002329" cy="1867753"/>
          </a:xfrm>
          <a:custGeom>
            <a:avLst/>
            <a:gdLst/>
            <a:ahLst/>
            <a:cxnLst/>
            <a:rect l="l" t="t" r="r" b="b"/>
            <a:pathLst>
              <a:path w="4002329" h="1867753">
                <a:moveTo>
                  <a:pt x="0" y="0"/>
                </a:moveTo>
                <a:lnTo>
                  <a:pt x="4002329" y="0"/>
                </a:lnTo>
                <a:lnTo>
                  <a:pt x="4002329" y="1867754"/>
                </a:lnTo>
                <a:lnTo>
                  <a:pt x="0" y="1867754"/>
                </a:lnTo>
                <a:lnTo>
                  <a:pt x="0" y="0"/>
                </a:lnTo>
                <a:close/>
              </a:path>
            </a:pathLst>
          </a:custGeom>
          <a:blipFill>
            <a:blip r:embed="rId3"/>
            <a:stretch>
              <a:fillRect/>
            </a:stretch>
          </a:blipFill>
        </p:spPr>
        <p:txBody>
          <a:bodyPr/>
          <a:lstStyle/>
          <a:p>
            <a:endParaRPr lang="ar-EG"/>
          </a:p>
        </p:txBody>
      </p:sp>
      <p:sp>
        <p:nvSpPr>
          <p:cNvPr id="6" name="TextBox 6"/>
          <p:cNvSpPr txBox="1"/>
          <p:nvPr/>
        </p:nvSpPr>
        <p:spPr>
          <a:xfrm>
            <a:off x="1138899" y="1413191"/>
            <a:ext cx="4921722" cy="572157"/>
          </a:xfrm>
          <a:prstGeom prst="rect">
            <a:avLst/>
          </a:prstGeom>
        </p:spPr>
        <p:txBody>
          <a:bodyPr lIns="0" tIns="0" rIns="0" bIns="0" rtlCol="0" anchor="t">
            <a:spAutoFit/>
          </a:bodyPr>
          <a:lstStyle/>
          <a:p>
            <a:pPr algn="l">
              <a:lnSpc>
                <a:spcPts val="4420"/>
              </a:lnSpc>
            </a:pPr>
            <a:r>
              <a:rPr lang="en-US" sz="4250">
                <a:solidFill>
                  <a:srgbClr val="000000"/>
                </a:solidFill>
                <a:latin typeface="Poppins Bold"/>
              </a:rPr>
              <a:t>OUR DATA SET</a:t>
            </a:r>
          </a:p>
        </p:txBody>
      </p:sp>
      <p:sp>
        <p:nvSpPr>
          <p:cNvPr id="7" name="TextBox 7"/>
          <p:cNvSpPr txBox="1"/>
          <p:nvPr/>
        </p:nvSpPr>
        <p:spPr>
          <a:xfrm>
            <a:off x="210107" y="4821064"/>
            <a:ext cx="6779308" cy="2853438"/>
          </a:xfrm>
          <a:prstGeom prst="rect">
            <a:avLst/>
          </a:prstGeom>
        </p:spPr>
        <p:txBody>
          <a:bodyPr lIns="0" tIns="0" rIns="0" bIns="0" rtlCol="0" anchor="t">
            <a:spAutoFit/>
          </a:bodyPr>
          <a:lstStyle/>
          <a:p>
            <a:pPr algn="l">
              <a:lnSpc>
                <a:spcPts val="2859"/>
              </a:lnSpc>
            </a:pPr>
            <a:r>
              <a:rPr lang="en-US" sz="1906">
                <a:solidFill>
                  <a:srgbClr val="000000"/>
                </a:solidFill>
                <a:latin typeface="Aleo"/>
              </a:rPr>
              <a:t>Our source for the data set of Chest X-Ray Images (Pneumonia) is from </a:t>
            </a:r>
            <a:r>
              <a:rPr lang="en-US" sz="1906">
                <a:solidFill>
                  <a:srgbClr val="000000"/>
                </a:solidFill>
                <a:latin typeface="Aleo Bold"/>
              </a:rPr>
              <a:t>Kaggle</a:t>
            </a:r>
            <a:r>
              <a:rPr lang="en-US" sz="1906">
                <a:solidFill>
                  <a:srgbClr val="000000"/>
                </a:solidFill>
                <a:latin typeface="Aleo"/>
              </a:rPr>
              <a:t> website.</a:t>
            </a:r>
          </a:p>
          <a:p>
            <a:pPr algn="l">
              <a:lnSpc>
                <a:spcPts val="2859"/>
              </a:lnSpc>
            </a:pPr>
            <a:r>
              <a:rPr lang="en-US" sz="1906">
                <a:solidFill>
                  <a:srgbClr val="000000"/>
                </a:solidFill>
                <a:latin typeface="Aleo"/>
              </a:rPr>
              <a:t>This data set contains 5,863 images ,2 categories(NORMAL(1341),PNEUMONIA(3875))</a:t>
            </a:r>
          </a:p>
          <a:p>
            <a:pPr algn="l">
              <a:lnSpc>
                <a:spcPts val="2859"/>
              </a:lnSpc>
            </a:pPr>
            <a:endParaRPr lang="en-US" sz="1906">
              <a:solidFill>
                <a:srgbClr val="000000"/>
              </a:solidFill>
              <a:latin typeface="Aleo"/>
            </a:endParaRPr>
          </a:p>
          <a:p>
            <a:pPr algn="l">
              <a:lnSpc>
                <a:spcPts val="2859"/>
              </a:lnSpc>
            </a:pPr>
            <a:r>
              <a:rPr lang="en-US" sz="1906">
                <a:solidFill>
                  <a:srgbClr val="000000"/>
                </a:solidFill>
                <a:latin typeface="Aleo"/>
              </a:rPr>
              <a:t>and this is its </a:t>
            </a:r>
            <a:r>
              <a:rPr lang="en-US" sz="1906">
                <a:solidFill>
                  <a:srgbClr val="821A1A"/>
                </a:solidFill>
                <a:latin typeface="Aleo"/>
              </a:rPr>
              <a:t>LINK</a:t>
            </a:r>
          </a:p>
          <a:p>
            <a:pPr algn="l">
              <a:lnSpc>
                <a:spcPts val="2709"/>
              </a:lnSpc>
            </a:pPr>
            <a:r>
              <a:rPr lang="en-US" sz="1806" u="sng">
                <a:solidFill>
                  <a:srgbClr val="000000"/>
                </a:solidFill>
                <a:latin typeface="Aleo"/>
                <a:hlinkClick r:id="rId4" tooltip="https://www.google.com/search?q=chest+x-ray+images+%28pneumonia%29+dataset&amp;sca_esv=590933568&amp;rlz=1C5CHFA_enEG1034EG1035&amp;sxsrf=AM9HkKm0D8zqWXz3wT1ccPjT5rZUQLazJQ%3A1702572358113&amp;ei=RjF7Zee4Bs2pkdUPpeSm2Aw&amp;oq=Kaggle+-+Pneumonia+images&amp;gs_lp=Egxnd3Mtd2l6LXNlcnAiGUthZ2dsZSAtIFBuZXVtb25pYSBpbWFnZXMqAggAMgoQABhHGNYEGLADMgoQABhHGNYEGLADMgoQABhHGNYEGLADMgoQABhHGNYEGLADMgoQABhHGNYEGLADMgoQABhHGNYEGLADMgoQABhHGNYEGLADMgoQABhHGNYEGLADSOARUABYAHABeAGQAQCYAQCgAQCqAQC4AQHIAQDiAwQYACBBiAYBkAYI&amp;sclient=gws-wiz-serp#:~:text=Search%20Results-,Chest%20X%2DRay%20Images%20(Pneumonia),https%3A//www.kaggle.com%20%E2%80%BA%20paultimothymooney%20%E2%80%BA%20chest...,-The%20normal%20chest"/>
              </a:rPr>
              <a:t>https://www.kaggle.com/datasets/paultimothymooney/chest-xray-pneumonia</a:t>
            </a:r>
          </a:p>
        </p:txBody>
      </p:sp>
      <p:sp>
        <p:nvSpPr>
          <p:cNvPr id="8" name="TextBox 8"/>
          <p:cNvSpPr txBox="1"/>
          <p:nvPr/>
        </p:nvSpPr>
        <p:spPr>
          <a:xfrm>
            <a:off x="349138" y="7836572"/>
            <a:ext cx="6861723" cy="604800"/>
          </a:xfrm>
          <a:prstGeom prst="rect">
            <a:avLst/>
          </a:prstGeom>
        </p:spPr>
        <p:txBody>
          <a:bodyPr lIns="0" tIns="0" rIns="0" bIns="0" rtlCol="0" anchor="t">
            <a:spAutoFit/>
          </a:bodyPr>
          <a:lstStyle/>
          <a:p>
            <a:pPr algn="l">
              <a:lnSpc>
                <a:spcPts val="2504"/>
              </a:lnSpc>
            </a:pPr>
            <a:endParaRPr/>
          </a:p>
          <a:p>
            <a:pPr algn="l">
              <a:lnSpc>
                <a:spcPts val="2373"/>
              </a:lnSpc>
            </a:pPr>
            <a:r>
              <a:rPr lang="en-US" sz="1582" u="sng">
                <a:solidFill>
                  <a:srgbClr val="000000"/>
                </a:solidFill>
                <a:latin typeface="Aleo Bold"/>
                <a:hlinkClick r:id="rId4" tooltip="https://www.google.com/search?q=chest+x-ray+images+%28pneumonia%29+dataset&amp;sca_esv=590933568&amp;rlz=1C5CHFA_enEG1034EG1035&amp;sxsrf=AM9HkKm0D8zqWXz3wT1ccPjT5rZUQLazJQ%3A1702572358113&amp;ei=RjF7Zee4Bs2pkdUPpeSm2Aw&amp;oq=Kaggle+-+Pneumonia+images&amp;gs_lp=Egxnd3Mtd2l6LXNlcnAiGUthZ2dsZSAtIFBuZXVtb25pYSBpbWFnZXMqAggAMgoQABhHGNYEGLADMgoQABhHGNYEGLADMgoQABhHGNYEGLADMgoQABhHGNYEGLADMgoQABhHGNYEGLADMgoQABhHGNYEGLADMgoQABhHGNYEGLADMgoQABhHGNYEGLADSOARUABYAHABeAGQAQCYAQCgAQCqAQC4AQHIAQDiAwQYACBBiAYBkAYI&amp;sclient=gws-wiz-serp#:~:text=Search%20Results-,Chest%20X%2DRay%20Images%20(Pneumonia),https%3A//www.kaggle.com%20%E2%80%BA%20paultimothymooney%20%E2%80%BA%20chest...,-The%20normal%20chest"/>
              </a:rPr>
              <a:t>accuracy = (number of correct predictions) / (number of total predictions)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8352" y="973930"/>
            <a:ext cx="4558057" cy="595643"/>
            <a:chOff x="0" y="0"/>
            <a:chExt cx="2098032" cy="274169"/>
          </a:xfrm>
        </p:grpSpPr>
        <p:sp>
          <p:nvSpPr>
            <p:cNvPr id="3" name="Freeform 3"/>
            <p:cNvSpPr/>
            <p:nvPr/>
          </p:nvSpPr>
          <p:spPr>
            <a:xfrm>
              <a:off x="0" y="0"/>
              <a:ext cx="2098032" cy="274169"/>
            </a:xfrm>
            <a:custGeom>
              <a:avLst/>
              <a:gdLst/>
              <a:ahLst/>
              <a:cxnLst/>
              <a:rect l="l" t="t" r="r" b="b"/>
              <a:pathLst>
                <a:path w="2098032" h="274169">
                  <a:moveTo>
                    <a:pt x="0" y="0"/>
                  </a:moveTo>
                  <a:lnTo>
                    <a:pt x="2098032" y="0"/>
                  </a:lnTo>
                  <a:lnTo>
                    <a:pt x="2098032" y="274169"/>
                  </a:lnTo>
                  <a:lnTo>
                    <a:pt x="0" y="274169"/>
                  </a:lnTo>
                  <a:close/>
                </a:path>
              </a:pathLst>
            </a:custGeom>
            <a:solidFill>
              <a:srgbClr val="CEE1FF"/>
            </a:solidFill>
          </p:spPr>
          <p:txBody>
            <a:bodyPr/>
            <a:lstStyle/>
            <a:p>
              <a:endParaRPr lang="ar-EG"/>
            </a:p>
          </p:txBody>
        </p:sp>
      </p:grpSp>
      <p:sp>
        <p:nvSpPr>
          <p:cNvPr id="4" name="TextBox 4"/>
          <p:cNvSpPr txBox="1"/>
          <p:nvPr/>
        </p:nvSpPr>
        <p:spPr>
          <a:xfrm>
            <a:off x="756000" y="1243867"/>
            <a:ext cx="4921722" cy="572157"/>
          </a:xfrm>
          <a:prstGeom prst="rect">
            <a:avLst/>
          </a:prstGeom>
        </p:spPr>
        <p:txBody>
          <a:bodyPr lIns="0" tIns="0" rIns="0" bIns="0" rtlCol="0" anchor="t">
            <a:spAutoFit/>
          </a:bodyPr>
          <a:lstStyle/>
          <a:p>
            <a:pPr algn="l">
              <a:lnSpc>
                <a:spcPts val="4420"/>
              </a:lnSpc>
            </a:pPr>
            <a:r>
              <a:rPr lang="en-US" sz="4250">
                <a:solidFill>
                  <a:srgbClr val="000000"/>
                </a:solidFill>
                <a:latin typeface="Poppins Bold"/>
              </a:rPr>
              <a:t>PROBLEMS</a:t>
            </a:r>
          </a:p>
        </p:txBody>
      </p:sp>
      <p:sp>
        <p:nvSpPr>
          <p:cNvPr id="5" name="TextBox 5"/>
          <p:cNvSpPr txBox="1"/>
          <p:nvPr/>
        </p:nvSpPr>
        <p:spPr>
          <a:xfrm>
            <a:off x="144045" y="1935087"/>
            <a:ext cx="6515226" cy="9940691"/>
          </a:xfrm>
          <a:prstGeom prst="rect">
            <a:avLst/>
          </a:prstGeom>
        </p:spPr>
        <p:txBody>
          <a:bodyPr lIns="0" tIns="0" rIns="0" bIns="0" rtlCol="0" anchor="t">
            <a:spAutoFit/>
          </a:bodyPr>
          <a:lstStyle/>
          <a:p>
            <a:pPr algn="l">
              <a:lnSpc>
                <a:spcPts val="2759"/>
              </a:lnSpc>
            </a:pPr>
            <a:r>
              <a:rPr lang="en-US" sz="1839">
                <a:solidFill>
                  <a:srgbClr val="000000"/>
                </a:solidFill>
                <a:latin typeface="Aleo Bold"/>
              </a:rPr>
              <a:t>first</a:t>
            </a:r>
            <a:r>
              <a:rPr lang="en-US" sz="1839">
                <a:solidFill>
                  <a:srgbClr val="000000"/>
                </a:solidFill>
                <a:latin typeface="Aleo"/>
              </a:rPr>
              <a:t>:Sometimes we faced problems like if we enter data of 100 image of both Normal and Pneumonia the system can read only 80 of them and thus there is an error of 20%.</a:t>
            </a:r>
          </a:p>
          <a:p>
            <a:pPr algn="l">
              <a:lnSpc>
                <a:spcPts val="2759"/>
              </a:lnSpc>
            </a:pPr>
            <a:endParaRPr lang="en-US" sz="1839">
              <a:solidFill>
                <a:srgbClr val="000000"/>
              </a:solidFill>
              <a:latin typeface="Aleo"/>
            </a:endParaRPr>
          </a:p>
          <a:p>
            <a:pPr algn="l">
              <a:lnSpc>
                <a:spcPts val="2759"/>
              </a:lnSpc>
            </a:pPr>
            <a:r>
              <a:rPr lang="en-US" sz="1839">
                <a:solidFill>
                  <a:srgbClr val="000000"/>
                </a:solidFill>
                <a:latin typeface="Aleo Bold"/>
              </a:rPr>
              <a:t>second</a:t>
            </a:r>
            <a:r>
              <a:rPr lang="en-US" sz="1839">
                <a:solidFill>
                  <a:srgbClr val="000000"/>
                </a:solidFill>
                <a:latin typeface="Aleo"/>
              </a:rPr>
              <a:t>:data quality</a:t>
            </a:r>
          </a:p>
          <a:p>
            <a:pPr algn="l">
              <a:lnSpc>
                <a:spcPts val="2759"/>
              </a:lnSpc>
            </a:pPr>
            <a:r>
              <a:rPr lang="en-US" sz="1839">
                <a:solidFill>
                  <a:srgbClr val="000000"/>
                </a:solidFill>
                <a:latin typeface="Aleo"/>
              </a:rPr>
              <a:t>Ensuring the quality of medical imaging data is crucial. Variability in image resolution, noise, and artifacts can impact the model's performance.</a:t>
            </a:r>
          </a:p>
          <a:p>
            <a:pPr algn="l">
              <a:lnSpc>
                <a:spcPts val="2759"/>
              </a:lnSpc>
            </a:pPr>
            <a:endParaRPr lang="en-US" sz="1839">
              <a:solidFill>
                <a:srgbClr val="000000"/>
              </a:solidFill>
              <a:latin typeface="Aleo"/>
            </a:endParaRPr>
          </a:p>
          <a:p>
            <a:pPr algn="l">
              <a:lnSpc>
                <a:spcPts val="2759"/>
              </a:lnSpc>
            </a:pPr>
            <a:r>
              <a:rPr lang="en-US" sz="1839">
                <a:solidFill>
                  <a:srgbClr val="000000"/>
                </a:solidFill>
                <a:latin typeface="Alef Bold"/>
              </a:rPr>
              <a:t>third</a:t>
            </a:r>
            <a:r>
              <a:rPr lang="en-US" sz="1839">
                <a:solidFill>
                  <a:srgbClr val="000000"/>
                </a:solidFill>
                <a:latin typeface="Alef"/>
              </a:rPr>
              <a:t>: overfitting</a:t>
            </a:r>
          </a:p>
          <a:p>
            <a:pPr algn="l">
              <a:lnSpc>
                <a:spcPts val="2759"/>
              </a:lnSpc>
            </a:pPr>
            <a:r>
              <a:rPr lang="en-US" sz="1839">
                <a:solidFill>
                  <a:srgbClr val="000000"/>
                </a:solidFill>
                <a:latin typeface="Aleo"/>
              </a:rPr>
              <a:t> With complex machine learning models, there is a risk of overfitting, where the model performs well on training data but fails to generalize to new, unseen data.</a:t>
            </a:r>
          </a:p>
          <a:p>
            <a:pPr algn="l">
              <a:lnSpc>
                <a:spcPts val="2759"/>
              </a:lnSpc>
            </a:pPr>
            <a:endParaRPr lang="en-US" sz="1839">
              <a:solidFill>
                <a:srgbClr val="000000"/>
              </a:solidFill>
              <a:latin typeface="Aleo"/>
            </a:endParaRPr>
          </a:p>
          <a:p>
            <a:pPr algn="l">
              <a:lnSpc>
                <a:spcPts val="2759"/>
              </a:lnSpc>
            </a:pPr>
            <a:r>
              <a:rPr lang="en-US" sz="1839">
                <a:solidFill>
                  <a:srgbClr val="000000"/>
                </a:solidFill>
                <a:latin typeface="Aleo Bold"/>
              </a:rPr>
              <a:t>fourth:</a:t>
            </a:r>
            <a:r>
              <a:rPr lang="en-US" sz="1839">
                <a:solidFill>
                  <a:srgbClr val="000000"/>
                </a:solidFill>
                <a:latin typeface="Aleo"/>
              </a:rPr>
              <a:t> transferability</a:t>
            </a:r>
          </a:p>
          <a:p>
            <a:pPr algn="l">
              <a:lnSpc>
                <a:spcPts val="2759"/>
              </a:lnSpc>
            </a:pPr>
            <a:r>
              <a:rPr lang="en-US" sz="1839">
                <a:solidFill>
                  <a:srgbClr val="000000"/>
                </a:solidFill>
                <a:latin typeface="Aleo"/>
              </a:rPr>
              <a:t>The model's ability to generalize across different populations or datasets is essential for its practical utility in diverse healthcare settings.</a:t>
            </a:r>
          </a:p>
          <a:p>
            <a:pPr algn="l">
              <a:lnSpc>
                <a:spcPts val="2759"/>
              </a:lnSpc>
            </a:pPr>
            <a:endParaRPr lang="en-US" sz="1839">
              <a:solidFill>
                <a:srgbClr val="000000"/>
              </a:solidFill>
              <a:latin typeface="Aleo"/>
            </a:endParaRPr>
          </a:p>
          <a:p>
            <a:pPr algn="l">
              <a:lnSpc>
                <a:spcPts val="2759"/>
              </a:lnSpc>
            </a:pPr>
            <a:r>
              <a:rPr lang="en-US" sz="1839">
                <a:solidFill>
                  <a:srgbClr val="000000"/>
                </a:solidFill>
                <a:latin typeface="Aleo Bold"/>
              </a:rPr>
              <a:t>fifth:</a:t>
            </a:r>
            <a:r>
              <a:rPr lang="en-US" sz="1839">
                <a:solidFill>
                  <a:srgbClr val="000000"/>
                </a:solidFill>
                <a:latin typeface="Aleo"/>
              </a:rPr>
              <a:t>Integration with Clinical Workflow</a:t>
            </a:r>
          </a:p>
          <a:p>
            <a:pPr algn="l">
              <a:lnSpc>
                <a:spcPts val="2759"/>
              </a:lnSpc>
            </a:pPr>
            <a:r>
              <a:rPr lang="en-US" sz="1839">
                <a:solidFill>
                  <a:srgbClr val="000000"/>
                </a:solidFill>
                <a:latin typeface="Aleo"/>
              </a:rPr>
              <a:t>Implementing a machine learning model into clinical practice requires seamless integration with existing workflows and diagnostic processes, which can be complex and time-consuming.</a:t>
            </a:r>
          </a:p>
          <a:p>
            <a:pPr algn="l">
              <a:lnSpc>
                <a:spcPts val="2759"/>
              </a:lnSpc>
            </a:pPr>
            <a:endParaRPr lang="en-US" sz="1839">
              <a:solidFill>
                <a:srgbClr val="000000"/>
              </a:solidFill>
              <a:latin typeface="Aleo"/>
            </a:endParaRPr>
          </a:p>
          <a:p>
            <a:pPr algn="l">
              <a:lnSpc>
                <a:spcPts val="2759"/>
              </a:lnSpc>
            </a:pPr>
            <a:endParaRPr lang="en-US" sz="1839">
              <a:solidFill>
                <a:srgbClr val="000000"/>
              </a:solidFill>
              <a:latin typeface="Aleo"/>
            </a:endParaRPr>
          </a:p>
          <a:p>
            <a:pPr algn="l">
              <a:lnSpc>
                <a:spcPts val="2759"/>
              </a:lnSpc>
            </a:pPr>
            <a:endParaRPr lang="en-US" sz="1839">
              <a:solidFill>
                <a:srgbClr val="000000"/>
              </a:solidFill>
              <a:latin typeface="Aleo"/>
            </a:endParaRPr>
          </a:p>
          <a:p>
            <a:pPr algn="l">
              <a:lnSpc>
                <a:spcPts val="2759"/>
              </a:lnSpc>
            </a:pPr>
            <a:endParaRPr lang="en-US" sz="1839">
              <a:solidFill>
                <a:srgbClr val="000000"/>
              </a:solidFill>
              <a:latin typeface="Aleo"/>
            </a:endParaRPr>
          </a:p>
          <a:p>
            <a:pPr algn="l">
              <a:lnSpc>
                <a:spcPts val="2759"/>
              </a:lnSpc>
            </a:pPr>
            <a:endParaRPr lang="en-US" sz="1839">
              <a:solidFill>
                <a:srgbClr val="000000"/>
              </a:solidFill>
              <a:latin typeface="Aleo"/>
            </a:endParaRPr>
          </a:p>
        </p:txBody>
      </p:sp>
      <p:grpSp>
        <p:nvGrpSpPr>
          <p:cNvPr id="6" name="Group 6"/>
          <p:cNvGrpSpPr/>
          <p:nvPr/>
        </p:nvGrpSpPr>
        <p:grpSpPr>
          <a:xfrm>
            <a:off x="1988557" y="3829333"/>
            <a:ext cx="4815443" cy="469054"/>
            <a:chOff x="0" y="0"/>
            <a:chExt cx="6420591" cy="625405"/>
          </a:xfrm>
        </p:grpSpPr>
        <p:sp>
          <p:nvSpPr>
            <p:cNvPr id="7" name="TextBox 7"/>
            <p:cNvSpPr txBox="1"/>
            <p:nvPr/>
          </p:nvSpPr>
          <p:spPr>
            <a:xfrm>
              <a:off x="1089417" y="-66675"/>
              <a:ext cx="2274824" cy="368756"/>
            </a:xfrm>
            <a:prstGeom prst="rect">
              <a:avLst/>
            </a:prstGeom>
          </p:spPr>
          <p:txBody>
            <a:bodyPr lIns="0" tIns="0" rIns="0" bIns="0" rtlCol="0" anchor="t">
              <a:spAutoFit/>
            </a:bodyPr>
            <a:lstStyle/>
            <a:p>
              <a:pPr algn="l">
                <a:lnSpc>
                  <a:spcPts val="2490"/>
                </a:lnSpc>
              </a:pPr>
              <a:endParaRPr/>
            </a:p>
          </p:txBody>
        </p:sp>
        <p:sp>
          <p:nvSpPr>
            <p:cNvPr id="8" name="TextBox 8"/>
            <p:cNvSpPr txBox="1"/>
            <p:nvPr/>
          </p:nvSpPr>
          <p:spPr>
            <a:xfrm>
              <a:off x="0" y="363785"/>
              <a:ext cx="6420591" cy="261620"/>
            </a:xfrm>
            <a:prstGeom prst="rect">
              <a:avLst/>
            </a:prstGeom>
          </p:spPr>
          <p:txBody>
            <a:bodyPr lIns="0" tIns="0" rIns="0" bIns="0" rtlCol="0" anchor="t">
              <a:spAutoFit/>
            </a:bodyPr>
            <a:lstStyle/>
            <a:p>
              <a:pPr algn="l">
                <a:lnSpc>
                  <a:spcPts val="1650"/>
                </a:lnSpc>
              </a:pPr>
              <a:r>
                <a:rPr lang="en-US" sz="1100">
                  <a:solidFill>
                    <a:srgbClr val="000000"/>
                  </a:solidFill>
                  <a:latin typeface="Aleo"/>
                </a:rPr>
                <a:t>\</a:t>
              </a:r>
            </a:p>
          </p:txBody>
        </p:sp>
      </p:grpSp>
      <p:sp>
        <p:nvSpPr>
          <p:cNvPr id="9" name="Freeform 9"/>
          <p:cNvSpPr/>
          <p:nvPr/>
        </p:nvSpPr>
        <p:spPr>
          <a:xfrm>
            <a:off x="952416" y="6914586"/>
            <a:ext cx="487358" cy="342923"/>
          </a:xfrm>
          <a:custGeom>
            <a:avLst/>
            <a:gdLst/>
            <a:ahLst/>
            <a:cxnLst/>
            <a:rect l="l" t="t" r="r" b="b"/>
            <a:pathLst>
              <a:path w="487358" h="342923">
                <a:moveTo>
                  <a:pt x="0" y="0"/>
                </a:moveTo>
                <a:lnTo>
                  <a:pt x="487359" y="0"/>
                </a:lnTo>
                <a:lnTo>
                  <a:pt x="487359" y="342923"/>
                </a:lnTo>
                <a:lnTo>
                  <a:pt x="0" y="3429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9352" y="756000"/>
            <a:ext cx="4558057" cy="580411"/>
            <a:chOff x="0" y="0"/>
            <a:chExt cx="2098032" cy="267158"/>
          </a:xfrm>
        </p:grpSpPr>
        <p:sp>
          <p:nvSpPr>
            <p:cNvPr id="3" name="Freeform 3"/>
            <p:cNvSpPr/>
            <p:nvPr/>
          </p:nvSpPr>
          <p:spPr>
            <a:xfrm>
              <a:off x="0" y="0"/>
              <a:ext cx="2098032" cy="267158"/>
            </a:xfrm>
            <a:custGeom>
              <a:avLst/>
              <a:gdLst/>
              <a:ahLst/>
              <a:cxnLst/>
              <a:rect l="l" t="t" r="r" b="b"/>
              <a:pathLst>
                <a:path w="2098032" h="267158">
                  <a:moveTo>
                    <a:pt x="0" y="0"/>
                  </a:moveTo>
                  <a:lnTo>
                    <a:pt x="2098032" y="0"/>
                  </a:lnTo>
                  <a:lnTo>
                    <a:pt x="2098032" y="267158"/>
                  </a:lnTo>
                  <a:lnTo>
                    <a:pt x="0" y="267158"/>
                  </a:lnTo>
                  <a:close/>
                </a:path>
              </a:pathLst>
            </a:custGeom>
            <a:solidFill>
              <a:srgbClr val="CEE1FF"/>
            </a:solidFill>
          </p:spPr>
          <p:txBody>
            <a:bodyPr/>
            <a:lstStyle/>
            <a:p>
              <a:endParaRPr lang="ar-EG"/>
            </a:p>
          </p:txBody>
        </p:sp>
      </p:grpSp>
      <p:sp>
        <p:nvSpPr>
          <p:cNvPr id="4" name="TextBox 4"/>
          <p:cNvSpPr txBox="1"/>
          <p:nvPr/>
        </p:nvSpPr>
        <p:spPr>
          <a:xfrm>
            <a:off x="756000" y="569582"/>
            <a:ext cx="5291315" cy="1010396"/>
          </a:xfrm>
          <a:prstGeom prst="rect">
            <a:avLst/>
          </a:prstGeom>
        </p:spPr>
        <p:txBody>
          <a:bodyPr lIns="0" tIns="0" rIns="0" bIns="0" rtlCol="0" anchor="t">
            <a:spAutoFit/>
          </a:bodyPr>
          <a:lstStyle/>
          <a:p>
            <a:pPr algn="l">
              <a:lnSpc>
                <a:spcPts val="3938"/>
              </a:lnSpc>
            </a:pPr>
            <a:r>
              <a:rPr lang="en-US" sz="3786">
                <a:solidFill>
                  <a:srgbClr val="000000"/>
                </a:solidFill>
                <a:latin typeface="Poppins Bold"/>
              </a:rPr>
              <a:t>SOLUTION TO SOLVE PROBLEMS</a:t>
            </a:r>
          </a:p>
        </p:txBody>
      </p:sp>
      <p:sp>
        <p:nvSpPr>
          <p:cNvPr id="5" name="TextBox 5"/>
          <p:cNvSpPr txBox="1"/>
          <p:nvPr/>
        </p:nvSpPr>
        <p:spPr>
          <a:xfrm>
            <a:off x="144045" y="1800967"/>
            <a:ext cx="7019228" cy="8858250"/>
          </a:xfrm>
          <a:prstGeom prst="rect">
            <a:avLst/>
          </a:prstGeom>
        </p:spPr>
        <p:txBody>
          <a:bodyPr lIns="0" tIns="0" rIns="0" bIns="0" rtlCol="0" anchor="t">
            <a:spAutoFit/>
          </a:bodyPr>
          <a:lstStyle/>
          <a:p>
            <a:pPr algn="l">
              <a:lnSpc>
                <a:spcPts val="2450"/>
              </a:lnSpc>
              <a:spcBef>
                <a:spcPct val="0"/>
              </a:spcBef>
            </a:pPr>
            <a:r>
              <a:rPr lang="en-US" sz="1750" spc="54">
                <a:solidFill>
                  <a:srgbClr val="000000"/>
                </a:solidFill>
                <a:latin typeface="Aleo"/>
              </a:rPr>
              <a:t> We increased our data set to  5,863 so we get good predictive results with our model.</a:t>
            </a:r>
          </a:p>
          <a:p>
            <a:pPr algn="l">
              <a:lnSpc>
                <a:spcPts val="2450"/>
              </a:lnSpc>
              <a:spcBef>
                <a:spcPct val="0"/>
              </a:spcBef>
            </a:pPr>
            <a:r>
              <a:rPr lang="en-US" sz="1750" spc="54">
                <a:solidFill>
                  <a:srgbClr val="000000"/>
                </a:solidFill>
                <a:latin typeface="Aleo"/>
              </a:rPr>
              <a:t>Generally the larger the number, the better your model will learn to predict the data.</a:t>
            </a:r>
          </a:p>
          <a:p>
            <a:pPr algn="l">
              <a:lnSpc>
                <a:spcPts val="2450"/>
              </a:lnSpc>
              <a:spcBef>
                <a:spcPct val="0"/>
              </a:spcBef>
            </a:pPr>
            <a:endParaRPr lang="en-US" sz="1750" spc="54">
              <a:solidFill>
                <a:srgbClr val="000000"/>
              </a:solidFill>
              <a:latin typeface="Aleo"/>
            </a:endParaRPr>
          </a:p>
          <a:p>
            <a:pPr algn="l">
              <a:lnSpc>
                <a:spcPts val="2450"/>
              </a:lnSpc>
              <a:spcBef>
                <a:spcPct val="0"/>
              </a:spcBef>
            </a:pPr>
            <a:r>
              <a:rPr lang="en-US" sz="1750" spc="54">
                <a:solidFill>
                  <a:srgbClr val="000000"/>
                </a:solidFill>
                <a:latin typeface="Aleo Bold"/>
              </a:rPr>
              <a:t>Data Quality</a:t>
            </a:r>
            <a:r>
              <a:rPr lang="en-US" sz="1750" spc="54">
                <a:solidFill>
                  <a:srgbClr val="000000"/>
                </a:solidFill>
                <a:latin typeface="Aleo"/>
              </a:rPr>
              <a:t>:</a:t>
            </a:r>
          </a:p>
          <a:p>
            <a:pPr algn="l">
              <a:lnSpc>
                <a:spcPts val="2450"/>
              </a:lnSpc>
              <a:spcBef>
                <a:spcPct val="0"/>
              </a:spcBef>
            </a:pPr>
            <a:r>
              <a:rPr lang="en-US" sz="1750" spc="54">
                <a:solidFill>
                  <a:srgbClr val="000000"/>
                </a:solidFill>
                <a:latin typeface="Aleo"/>
              </a:rPr>
              <a:t>Apply pre-processing techniques to standardize image resolution and reduce noise.</a:t>
            </a:r>
          </a:p>
          <a:p>
            <a:pPr algn="l">
              <a:lnSpc>
                <a:spcPts val="2450"/>
              </a:lnSpc>
              <a:spcBef>
                <a:spcPct val="0"/>
              </a:spcBef>
            </a:pPr>
            <a:r>
              <a:rPr lang="en-US" sz="1750" spc="54">
                <a:solidFill>
                  <a:srgbClr val="000000"/>
                </a:solidFill>
                <a:latin typeface="Aleo"/>
              </a:rPr>
              <a:t>Collaborate with radiologists to ensure the dataset's accuracy and reliability.</a:t>
            </a:r>
          </a:p>
          <a:p>
            <a:pPr algn="l">
              <a:lnSpc>
                <a:spcPts val="2450"/>
              </a:lnSpc>
              <a:spcBef>
                <a:spcPct val="0"/>
              </a:spcBef>
            </a:pPr>
            <a:endParaRPr lang="en-US" sz="1750" spc="54">
              <a:solidFill>
                <a:srgbClr val="000000"/>
              </a:solidFill>
              <a:latin typeface="Aleo"/>
            </a:endParaRPr>
          </a:p>
          <a:p>
            <a:pPr algn="l">
              <a:lnSpc>
                <a:spcPts val="2450"/>
              </a:lnSpc>
              <a:spcBef>
                <a:spcPct val="0"/>
              </a:spcBef>
            </a:pPr>
            <a:r>
              <a:rPr lang="en-US" sz="1750" spc="54">
                <a:solidFill>
                  <a:srgbClr val="000000"/>
                </a:solidFill>
                <a:latin typeface="Aleo Bold"/>
              </a:rPr>
              <a:t>Overfitting:</a:t>
            </a:r>
          </a:p>
          <a:p>
            <a:pPr algn="l">
              <a:lnSpc>
                <a:spcPts val="2450"/>
              </a:lnSpc>
              <a:spcBef>
                <a:spcPct val="0"/>
              </a:spcBef>
            </a:pPr>
            <a:r>
              <a:rPr lang="en-US" sz="1750" spc="54">
                <a:solidFill>
                  <a:srgbClr val="000000"/>
                </a:solidFill>
                <a:latin typeface="Aleo"/>
              </a:rPr>
              <a:t>Employ techniques like dropout, regularization, and cross-validation to prevent overfitting.</a:t>
            </a:r>
          </a:p>
          <a:p>
            <a:pPr algn="l">
              <a:lnSpc>
                <a:spcPts val="2450"/>
              </a:lnSpc>
              <a:spcBef>
                <a:spcPct val="0"/>
              </a:spcBef>
            </a:pPr>
            <a:r>
              <a:rPr lang="en-US" sz="1750" spc="54">
                <a:solidFill>
                  <a:srgbClr val="000000"/>
                </a:solidFill>
                <a:latin typeface="Aleo"/>
              </a:rPr>
              <a:t>Consider using simpler models or ensemble methods</a:t>
            </a:r>
          </a:p>
          <a:p>
            <a:pPr algn="l">
              <a:lnSpc>
                <a:spcPts val="2450"/>
              </a:lnSpc>
              <a:spcBef>
                <a:spcPct val="0"/>
              </a:spcBef>
            </a:pPr>
            <a:endParaRPr lang="en-US" sz="1750" spc="54">
              <a:solidFill>
                <a:srgbClr val="000000"/>
              </a:solidFill>
              <a:latin typeface="Aleo"/>
            </a:endParaRPr>
          </a:p>
          <a:p>
            <a:pPr algn="l">
              <a:lnSpc>
                <a:spcPts val="2450"/>
              </a:lnSpc>
              <a:spcBef>
                <a:spcPct val="0"/>
              </a:spcBef>
            </a:pPr>
            <a:r>
              <a:rPr lang="en-US" sz="1750" spc="54">
                <a:solidFill>
                  <a:srgbClr val="000000"/>
                </a:solidFill>
                <a:latin typeface="Aleo Bold"/>
              </a:rPr>
              <a:t>Transferability:</a:t>
            </a:r>
          </a:p>
          <a:p>
            <a:pPr algn="l">
              <a:lnSpc>
                <a:spcPts val="2450"/>
              </a:lnSpc>
              <a:spcBef>
                <a:spcPct val="0"/>
              </a:spcBef>
            </a:pPr>
            <a:r>
              <a:rPr lang="en-US" sz="1750" spc="54">
                <a:solidFill>
                  <a:srgbClr val="000000"/>
                </a:solidFill>
                <a:latin typeface="Aleo"/>
              </a:rPr>
              <a:t>Use transfer learning with pre-trained models on large datasets to improve generalization.</a:t>
            </a:r>
          </a:p>
          <a:p>
            <a:pPr algn="l">
              <a:lnSpc>
                <a:spcPts val="2450"/>
              </a:lnSpc>
              <a:spcBef>
                <a:spcPct val="0"/>
              </a:spcBef>
            </a:pPr>
            <a:r>
              <a:rPr lang="en-US" sz="1750" spc="54">
                <a:solidFill>
                  <a:srgbClr val="000000"/>
                </a:solidFill>
                <a:latin typeface="Aleo"/>
              </a:rPr>
              <a:t>Validate the model's performance on diverse datasets representative of different populations.</a:t>
            </a:r>
          </a:p>
          <a:p>
            <a:pPr algn="l">
              <a:lnSpc>
                <a:spcPts val="2450"/>
              </a:lnSpc>
              <a:spcBef>
                <a:spcPct val="0"/>
              </a:spcBef>
            </a:pPr>
            <a:endParaRPr lang="en-US" sz="1750" spc="54">
              <a:solidFill>
                <a:srgbClr val="000000"/>
              </a:solidFill>
              <a:latin typeface="Aleo"/>
            </a:endParaRPr>
          </a:p>
          <a:p>
            <a:pPr algn="l">
              <a:lnSpc>
                <a:spcPts val="2450"/>
              </a:lnSpc>
              <a:spcBef>
                <a:spcPct val="0"/>
              </a:spcBef>
            </a:pPr>
            <a:r>
              <a:rPr lang="en-US" sz="1750" spc="54">
                <a:solidFill>
                  <a:srgbClr val="000000"/>
                </a:solidFill>
                <a:latin typeface="Aleo Bold"/>
              </a:rPr>
              <a:t>Integration with Clinical Workflow:</a:t>
            </a:r>
          </a:p>
          <a:p>
            <a:pPr algn="l">
              <a:lnSpc>
                <a:spcPts val="2450"/>
              </a:lnSpc>
              <a:spcBef>
                <a:spcPct val="0"/>
              </a:spcBef>
            </a:pPr>
            <a:r>
              <a:rPr lang="en-US" sz="1750" spc="54">
                <a:solidFill>
                  <a:srgbClr val="000000"/>
                </a:solidFill>
                <a:latin typeface="Aleo"/>
              </a:rPr>
              <a:t>Involve healthcare professionals in the development process to ensure practicality.</a:t>
            </a:r>
          </a:p>
          <a:p>
            <a:pPr algn="l">
              <a:lnSpc>
                <a:spcPts val="2450"/>
              </a:lnSpc>
              <a:spcBef>
                <a:spcPct val="0"/>
              </a:spcBef>
            </a:pPr>
            <a:r>
              <a:rPr lang="en-US" sz="1750" spc="54">
                <a:solidFill>
                  <a:srgbClr val="000000"/>
                </a:solidFill>
                <a:latin typeface="Aleo"/>
              </a:rPr>
              <a:t>Develop user-friendly interfaces for seamless integration into existing workflows.</a:t>
            </a:r>
          </a:p>
          <a:p>
            <a:pPr algn="l">
              <a:lnSpc>
                <a:spcPts val="2450"/>
              </a:lnSpc>
              <a:spcBef>
                <a:spcPct val="0"/>
              </a:spcBef>
            </a:pPr>
            <a:endParaRPr lang="en-US" sz="1750" spc="54">
              <a:solidFill>
                <a:srgbClr val="000000"/>
              </a:solidFill>
              <a:latin typeface="Aleo"/>
            </a:endParaRPr>
          </a:p>
          <a:p>
            <a:pPr algn="l">
              <a:lnSpc>
                <a:spcPts val="2450"/>
              </a:lnSpc>
              <a:spcBef>
                <a:spcPct val="0"/>
              </a:spcBef>
            </a:pPr>
            <a:endParaRPr lang="en-US" sz="1750" spc="54">
              <a:solidFill>
                <a:srgbClr val="000000"/>
              </a:solidFill>
              <a:latin typeface="Ale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385" y="3866148"/>
            <a:ext cx="7049972" cy="2261646"/>
          </a:xfrm>
          <a:custGeom>
            <a:avLst/>
            <a:gdLst/>
            <a:ahLst/>
            <a:cxnLst/>
            <a:rect l="l" t="t" r="r" b="b"/>
            <a:pathLst>
              <a:path w="7049972" h="2261646">
                <a:moveTo>
                  <a:pt x="0" y="0"/>
                </a:moveTo>
                <a:lnTo>
                  <a:pt x="7049972" y="0"/>
                </a:lnTo>
                <a:lnTo>
                  <a:pt x="7049972" y="2261645"/>
                </a:lnTo>
                <a:lnTo>
                  <a:pt x="0" y="2261645"/>
                </a:lnTo>
                <a:lnTo>
                  <a:pt x="0" y="0"/>
                </a:lnTo>
                <a:close/>
              </a:path>
            </a:pathLst>
          </a:custGeom>
          <a:blipFill>
            <a:blip r:embed="rId2"/>
            <a:stretch>
              <a:fillRect l="-2656" t="-3764"/>
            </a:stretch>
          </a:blipFill>
        </p:spPr>
        <p:txBody>
          <a:bodyPr/>
          <a:lstStyle/>
          <a:p>
            <a:endParaRPr lang="ar-EG"/>
          </a:p>
        </p:txBody>
      </p:sp>
      <p:sp>
        <p:nvSpPr>
          <p:cNvPr id="3" name="Freeform 3"/>
          <p:cNvSpPr/>
          <p:nvPr/>
        </p:nvSpPr>
        <p:spPr>
          <a:xfrm>
            <a:off x="306529" y="7327404"/>
            <a:ext cx="6991828" cy="1996232"/>
          </a:xfrm>
          <a:custGeom>
            <a:avLst/>
            <a:gdLst/>
            <a:ahLst/>
            <a:cxnLst/>
            <a:rect l="l" t="t" r="r" b="b"/>
            <a:pathLst>
              <a:path w="6991828" h="1996232">
                <a:moveTo>
                  <a:pt x="0" y="0"/>
                </a:moveTo>
                <a:lnTo>
                  <a:pt x="6991828" y="0"/>
                </a:lnTo>
                <a:lnTo>
                  <a:pt x="6991828" y="1996232"/>
                </a:lnTo>
                <a:lnTo>
                  <a:pt x="0" y="1996232"/>
                </a:lnTo>
                <a:lnTo>
                  <a:pt x="0" y="0"/>
                </a:lnTo>
                <a:close/>
              </a:path>
            </a:pathLst>
          </a:custGeom>
          <a:blipFill>
            <a:blip r:embed="rId3"/>
            <a:stretch>
              <a:fillRect/>
            </a:stretch>
          </a:blipFill>
        </p:spPr>
        <p:txBody>
          <a:bodyPr/>
          <a:lstStyle/>
          <a:p>
            <a:endParaRPr lang="ar-EG"/>
          </a:p>
        </p:txBody>
      </p:sp>
      <p:grpSp>
        <p:nvGrpSpPr>
          <p:cNvPr id="4" name="Group 4"/>
          <p:cNvGrpSpPr/>
          <p:nvPr/>
        </p:nvGrpSpPr>
        <p:grpSpPr>
          <a:xfrm>
            <a:off x="1262831" y="475367"/>
            <a:ext cx="5385271" cy="685747"/>
            <a:chOff x="0" y="0"/>
            <a:chExt cx="2098032" cy="267158"/>
          </a:xfrm>
        </p:grpSpPr>
        <p:sp>
          <p:nvSpPr>
            <p:cNvPr id="5" name="Freeform 5"/>
            <p:cNvSpPr/>
            <p:nvPr/>
          </p:nvSpPr>
          <p:spPr>
            <a:xfrm>
              <a:off x="0" y="0"/>
              <a:ext cx="2098032" cy="267158"/>
            </a:xfrm>
            <a:custGeom>
              <a:avLst/>
              <a:gdLst/>
              <a:ahLst/>
              <a:cxnLst/>
              <a:rect l="l" t="t" r="r" b="b"/>
              <a:pathLst>
                <a:path w="2098032" h="267158">
                  <a:moveTo>
                    <a:pt x="0" y="0"/>
                  </a:moveTo>
                  <a:lnTo>
                    <a:pt x="2098032" y="0"/>
                  </a:lnTo>
                  <a:lnTo>
                    <a:pt x="2098032" y="267158"/>
                  </a:lnTo>
                  <a:lnTo>
                    <a:pt x="0" y="267158"/>
                  </a:lnTo>
                  <a:close/>
                </a:path>
              </a:pathLst>
            </a:custGeom>
            <a:solidFill>
              <a:srgbClr val="CEE1FF"/>
            </a:solidFill>
          </p:spPr>
          <p:txBody>
            <a:bodyPr/>
            <a:lstStyle/>
            <a:p>
              <a:endParaRPr lang="ar-EG"/>
            </a:p>
          </p:txBody>
        </p:sp>
      </p:grpSp>
      <p:sp>
        <p:nvSpPr>
          <p:cNvPr id="6" name="TextBox 6"/>
          <p:cNvSpPr txBox="1"/>
          <p:nvPr/>
        </p:nvSpPr>
        <p:spPr>
          <a:xfrm>
            <a:off x="1411138" y="875390"/>
            <a:ext cx="5887219" cy="515096"/>
          </a:xfrm>
          <a:prstGeom prst="rect">
            <a:avLst/>
          </a:prstGeom>
        </p:spPr>
        <p:txBody>
          <a:bodyPr lIns="0" tIns="0" rIns="0" bIns="0" rtlCol="0" anchor="t">
            <a:spAutoFit/>
          </a:bodyPr>
          <a:lstStyle/>
          <a:p>
            <a:pPr algn="l">
              <a:lnSpc>
                <a:spcPts val="3938"/>
              </a:lnSpc>
            </a:pPr>
            <a:r>
              <a:rPr lang="en-US" sz="3786">
                <a:solidFill>
                  <a:srgbClr val="000000"/>
                </a:solidFill>
                <a:latin typeface="Poppins Bold"/>
              </a:rPr>
              <a:t>IMAGE ENHANCEMENT </a:t>
            </a:r>
          </a:p>
        </p:txBody>
      </p:sp>
      <p:sp>
        <p:nvSpPr>
          <p:cNvPr id="7" name="TextBox 7"/>
          <p:cNvSpPr txBox="1"/>
          <p:nvPr/>
        </p:nvSpPr>
        <p:spPr>
          <a:xfrm>
            <a:off x="756000" y="2482063"/>
            <a:ext cx="5273015" cy="915442"/>
          </a:xfrm>
          <a:prstGeom prst="rect">
            <a:avLst/>
          </a:prstGeom>
        </p:spPr>
        <p:txBody>
          <a:bodyPr lIns="0" tIns="0" rIns="0" bIns="0" rtlCol="0" anchor="t">
            <a:spAutoFit/>
          </a:bodyPr>
          <a:lstStyle/>
          <a:p>
            <a:pPr marL="548223" lvl="1" indent="-274111" algn="l">
              <a:lnSpc>
                <a:spcPts val="3808"/>
              </a:lnSpc>
              <a:buFont typeface="Arial"/>
              <a:buChar char="•"/>
            </a:pPr>
            <a:r>
              <a:rPr lang="en-US" sz="2539">
                <a:solidFill>
                  <a:srgbClr val="000000"/>
                </a:solidFill>
                <a:latin typeface="Aleo"/>
              </a:rPr>
              <a:t>Histogram Equalization</a:t>
            </a:r>
          </a:p>
          <a:p>
            <a:pPr algn="l">
              <a:lnSpc>
                <a:spcPts val="3609"/>
              </a:lnSpc>
            </a:pPr>
            <a:endParaRPr lang="en-US" sz="2539">
              <a:solidFill>
                <a:srgbClr val="000000"/>
              </a:solidFill>
              <a:latin typeface="Aleo"/>
            </a:endParaRPr>
          </a:p>
        </p:txBody>
      </p:sp>
      <p:sp>
        <p:nvSpPr>
          <p:cNvPr id="8" name="TextBox 8"/>
          <p:cNvSpPr txBox="1"/>
          <p:nvPr/>
        </p:nvSpPr>
        <p:spPr>
          <a:xfrm>
            <a:off x="756000" y="3076317"/>
            <a:ext cx="3536381" cy="915442"/>
          </a:xfrm>
          <a:prstGeom prst="rect">
            <a:avLst/>
          </a:prstGeom>
        </p:spPr>
        <p:txBody>
          <a:bodyPr lIns="0" tIns="0" rIns="0" bIns="0" rtlCol="0" anchor="t">
            <a:spAutoFit/>
          </a:bodyPr>
          <a:lstStyle/>
          <a:p>
            <a:pPr marL="548223" lvl="1" indent="-274111" algn="l">
              <a:lnSpc>
                <a:spcPts val="3808"/>
              </a:lnSpc>
              <a:buFont typeface="Arial"/>
              <a:buChar char="•"/>
            </a:pPr>
            <a:r>
              <a:rPr lang="en-US" sz="2539">
                <a:solidFill>
                  <a:srgbClr val="000000"/>
                </a:solidFill>
                <a:latin typeface="Aleo"/>
              </a:rPr>
              <a:t>CLAHE</a:t>
            </a:r>
          </a:p>
          <a:p>
            <a:pPr algn="l">
              <a:lnSpc>
                <a:spcPts val="3609"/>
              </a:lnSpc>
            </a:pPr>
            <a:endParaRPr lang="en-US" sz="2539">
              <a:solidFill>
                <a:srgbClr val="000000"/>
              </a:solidFill>
              <a:latin typeface="Aleo"/>
            </a:endParaRPr>
          </a:p>
        </p:txBody>
      </p:sp>
      <p:sp>
        <p:nvSpPr>
          <p:cNvPr id="9" name="TextBox 9"/>
          <p:cNvSpPr txBox="1"/>
          <p:nvPr/>
        </p:nvSpPr>
        <p:spPr>
          <a:xfrm>
            <a:off x="679385" y="6311168"/>
            <a:ext cx="3536381" cy="915442"/>
          </a:xfrm>
          <a:prstGeom prst="rect">
            <a:avLst/>
          </a:prstGeom>
        </p:spPr>
        <p:txBody>
          <a:bodyPr lIns="0" tIns="0" rIns="0" bIns="0" rtlCol="0" anchor="t">
            <a:spAutoFit/>
          </a:bodyPr>
          <a:lstStyle/>
          <a:p>
            <a:pPr marL="548223" lvl="1" indent="-274111" algn="l">
              <a:lnSpc>
                <a:spcPts val="3808"/>
              </a:lnSpc>
              <a:buFont typeface="Arial"/>
              <a:buChar char="•"/>
            </a:pPr>
            <a:r>
              <a:rPr lang="en-US" sz="2539">
                <a:solidFill>
                  <a:srgbClr val="000000"/>
                </a:solidFill>
                <a:latin typeface="Aleo"/>
              </a:rPr>
              <a:t>Rayleigh Noise</a:t>
            </a:r>
          </a:p>
          <a:p>
            <a:pPr marL="519470" lvl="1" indent="-259735" algn="l">
              <a:lnSpc>
                <a:spcPts val="3609"/>
              </a:lnSpc>
              <a:buFont typeface="Arial"/>
              <a:buChar char="•"/>
            </a:pPr>
            <a:r>
              <a:rPr lang="en-US" sz="2406">
                <a:solidFill>
                  <a:srgbClr val="000000"/>
                </a:solidFill>
                <a:latin typeface="Aleo"/>
              </a:rPr>
              <a:t>Brightened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0354" y="3685504"/>
            <a:ext cx="3924616" cy="4467308"/>
          </a:xfrm>
          <a:custGeom>
            <a:avLst/>
            <a:gdLst/>
            <a:ahLst/>
            <a:cxnLst/>
            <a:rect l="l" t="t" r="r" b="b"/>
            <a:pathLst>
              <a:path w="3924616" h="4467308">
                <a:moveTo>
                  <a:pt x="0" y="0"/>
                </a:moveTo>
                <a:lnTo>
                  <a:pt x="3924616" y="0"/>
                </a:lnTo>
                <a:lnTo>
                  <a:pt x="3924616" y="4467308"/>
                </a:lnTo>
                <a:lnTo>
                  <a:pt x="0" y="4467308"/>
                </a:lnTo>
                <a:lnTo>
                  <a:pt x="0" y="0"/>
                </a:lnTo>
                <a:close/>
              </a:path>
            </a:pathLst>
          </a:custGeom>
          <a:blipFill>
            <a:blip r:embed="rId2"/>
            <a:stretch>
              <a:fillRect l="-14873" t="-4192" r="-6507"/>
            </a:stretch>
          </a:blipFill>
        </p:spPr>
        <p:txBody>
          <a:bodyPr/>
          <a:lstStyle/>
          <a:p>
            <a:endParaRPr lang="ar-EG"/>
          </a:p>
        </p:txBody>
      </p:sp>
      <p:sp>
        <p:nvSpPr>
          <p:cNvPr id="3" name="Freeform 3"/>
          <p:cNvSpPr/>
          <p:nvPr/>
        </p:nvSpPr>
        <p:spPr>
          <a:xfrm>
            <a:off x="4081776" y="3614608"/>
            <a:ext cx="3478224" cy="4609100"/>
          </a:xfrm>
          <a:custGeom>
            <a:avLst/>
            <a:gdLst/>
            <a:ahLst/>
            <a:cxnLst/>
            <a:rect l="l" t="t" r="r" b="b"/>
            <a:pathLst>
              <a:path w="3478224" h="4609100">
                <a:moveTo>
                  <a:pt x="0" y="0"/>
                </a:moveTo>
                <a:lnTo>
                  <a:pt x="3478224" y="0"/>
                </a:lnTo>
                <a:lnTo>
                  <a:pt x="3478224" y="4609100"/>
                </a:lnTo>
                <a:lnTo>
                  <a:pt x="0" y="4609100"/>
                </a:lnTo>
                <a:lnTo>
                  <a:pt x="0" y="0"/>
                </a:lnTo>
                <a:close/>
              </a:path>
            </a:pathLst>
          </a:custGeom>
          <a:blipFill>
            <a:blip r:embed="rId3"/>
            <a:stretch>
              <a:fillRect l="-13560"/>
            </a:stretch>
          </a:blipFill>
        </p:spPr>
        <p:txBody>
          <a:bodyPr/>
          <a:lstStyle/>
          <a:p>
            <a:endParaRPr lang="ar-EG"/>
          </a:p>
        </p:txBody>
      </p:sp>
      <p:grpSp>
        <p:nvGrpSpPr>
          <p:cNvPr id="4" name="Group 4"/>
          <p:cNvGrpSpPr/>
          <p:nvPr/>
        </p:nvGrpSpPr>
        <p:grpSpPr>
          <a:xfrm>
            <a:off x="1113479" y="1174827"/>
            <a:ext cx="5255860" cy="669268"/>
            <a:chOff x="0" y="0"/>
            <a:chExt cx="2098032" cy="267158"/>
          </a:xfrm>
        </p:grpSpPr>
        <p:sp>
          <p:nvSpPr>
            <p:cNvPr id="5" name="Freeform 5"/>
            <p:cNvSpPr/>
            <p:nvPr/>
          </p:nvSpPr>
          <p:spPr>
            <a:xfrm>
              <a:off x="0" y="0"/>
              <a:ext cx="2098032" cy="267158"/>
            </a:xfrm>
            <a:custGeom>
              <a:avLst/>
              <a:gdLst/>
              <a:ahLst/>
              <a:cxnLst/>
              <a:rect l="l" t="t" r="r" b="b"/>
              <a:pathLst>
                <a:path w="2098032" h="267158">
                  <a:moveTo>
                    <a:pt x="0" y="0"/>
                  </a:moveTo>
                  <a:lnTo>
                    <a:pt x="2098032" y="0"/>
                  </a:lnTo>
                  <a:lnTo>
                    <a:pt x="2098032" y="267158"/>
                  </a:lnTo>
                  <a:lnTo>
                    <a:pt x="0" y="267158"/>
                  </a:lnTo>
                  <a:close/>
                </a:path>
              </a:pathLst>
            </a:custGeom>
            <a:solidFill>
              <a:srgbClr val="CEE1FF"/>
            </a:solidFill>
          </p:spPr>
          <p:txBody>
            <a:bodyPr/>
            <a:lstStyle/>
            <a:p>
              <a:endParaRPr lang="ar-EG"/>
            </a:p>
          </p:txBody>
        </p:sp>
      </p:grpSp>
      <p:sp>
        <p:nvSpPr>
          <p:cNvPr id="6" name="TextBox 6"/>
          <p:cNvSpPr txBox="1"/>
          <p:nvPr/>
        </p:nvSpPr>
        <p:spPr>
          <a:xfrm>
            <a:off x="1450454" y="1566611"/>
            <a:ext cx="5887219" cy="515096"/>
          </a:xfrm>
          <a:prstGeom prst="rect">
            <a:avLst/>
          </a:prstGeom>
        </p:spPr>
        <p:txBody>
          <a:bodyPr lIns="0" tIns="0" rIns="0" bIns="0" rtlCol="0" anchor="t">
            <a:spAutoFit/>
          </a:bodyPr>
          <a:lstStyle/>
          <a:p>
            <a:pPr algn="l">
              <a:lnSpc>
                <a:spcPts val="3938"/>
              </a:lnSpc>
            </a:pPr>
            <a:r>
              <a:rPr lang="en-US" sz="3786">
                <a:solidFill>
                  <a:srgbClr val="000000"/>
                </a:solidFill>
                <a:latin typeface="Poppins Bold"/>
              </a:rPr>
              <a:t>OUTPUT OF THE MODEL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9352" y="602876"/>
            <a:ext cx="5760561" cy="733535"/>
            <a:chOff x="0" y="0"/>
            <a:chExt cx="2098032" cy="267158"/>
          </a:xfrm>
        </p:grpSpPr>
        <p:sp>
          <p:nvSpPr>
            <p:cNvPr id="3" name="Freeform 3"/>
            <p:cNvSpPr/>
            <p:nvPr/>
          </p:nvSpPr>
          <p:spPr>
            <a:xfrm>
              <a:off x="0" y="0"/>
              <a:ext cx="2098032" cy="267158"/>
            </a:xfrm>
            <a:custGeom>
              <a:avLst/>
              <a:gdLst/>
              <a:ahLst/>
              <a:cxnLst/>
              <a:rect l="l" t="t" r="r" b="b"/>
              <a:pathLst>
                <a:path w="2098032" h="267158">
                  <a:moveTo>
                    <a:pt x="0" y="0"/>
                  </a:moveTo>
                  <a:lnTo>
                    <a:pt x="2098032" y="0"/>
                  </a:lnTo>
                  <a:lnTo>
                    <a:pt x="2098032" y="267158"/>
                  </a:lnTo>
                  <a:lnTo>
                    <a:pt x="0" y="267158"/>
                  </a:lnTo>
                  <a:close/>
                </a:path>
              </a:pathLst>
            </a:custGeom>
            <a:solidFill>
              <a:srgbClr val="CEE1FF"/>
            </a:solidFill>
          </p:spPr>
          <p:txBody>
            <a:bodyPr/>
            <a:lstStyle/>
            <a:p>
              <a:endParaRPr lang="ar-EG"/>
            </a:p>
          </p:txBody>
        </p:sp>
      </p:grpSp>
      <p:sp>
        <p:nvSpPr>
          <p:cNvPr id="4" name="Freeform 4"/>
          <p:cNvSpPr/>
          <p:nvPr/>
        </p:nvSpPr>
        <p:spPr>
          <a:xfrm>
            <a:off x="0" y="2121511"/>
            <a:ext cx="9881526" cy="5101964"/>
          </a:xfrm>
          <a:custGeom>
            <a:avLst/>
            <a:gdLst/>
            <a:ahLst/>
            <a:cxnLst/>
            <a:rect l="l" t="t" r="r" b="b"/>
            <a:pathLst>
              <a:path w="9881526" h="5101964">
                <a:moveTo>
                  <a:pt x="0" y="0"/>
                </a:moveTo>
                <a:lnTo>
                  <a:pt x="9881526" y="0"/>
                </a:lnTo>
                <a:lnTo>
                  <a:pt x="9881526" y="5101963"/>
                </a:lnTo>
                <a:lnTo>
                  <a:pt x="0" y="5101963"/>
                </a:lnTo>
                <a:lnTo>
                  <a:pt x="0" y="0"/>
                </a:lnTo>
                <a:close/>
              </a:path>
            </a:pathLst>
          </a:custGeom>
          <a:blipFill>
            <a:blip r:embed="rId2"/>
            <a:stretch>
              <a:fillRect l="-2630" r="-2630" b="-1416"/>
            </a:stretch>
          </a:blipFill>
        </p:spPr>
        <p:txBody>
          <a:bodyPr/>
          <a:lstStyle/>
          <a:p>
            <a:endParaRPr lang="ar-EG"/>
          </a:p>
        </p:txBody>
      </p:sp>
      <p:sp>
        <p:nvSpPr>
          <p:cNvPr id="5" name="Freeform 5"/>
          <p:cNvSpPr/>
          <p:nvPr/>
        </p:nvSpPr>
        <p:spPr>
          <a:xfrm>
            <a:off x="-154588" y="7137184"/>
            <a:ext cx="8858154" cy="563126"/>
          </a:xfrm>
          <a:custGeom>
            <a:avLst/>
            <a:gdLst/>
            <a:ahLst/>
            <a:cxnLst/>
            <a:rect l="l" t="t" r="r" b="b"/>
            <a:pathLst>
              <a:path w="8858154" h="563126">
                <a:moveTo>
                  <a:pt x="0" y="0"/>
                </a:moveTo>
                <a:lnTo>
                  <a:pt x="8858154" y="0"/>
                </a:lnTo>
                <a:lnTo>
                  <a:pt x="8858154" y="563126"/>
                </a:lnTo>
                <a:lnTo>
                  <a:pt x="0" y="563126"/>
                </a:lnTo>
                <a:lnTo>
                  <a:pt x="0" y="0"/>
                </a:lnTo>
                <a:close/>
              </a:path>
            </a:pathLst>
          </a:custGeom>
          <a:blipFill>
            <a:blip r:embed="rId3"/>
            <a:stretch>
              <a:fillRect t="-22924" b="-607869"/>
            </a:stretch>
          </a:blipFill>
        </p:spPr>
        <p:txBody>
          <a:bodyPr/>
          <a:lstStyle/>
          <a:p>
            <a:endParaRPr lang="ar-EG"/>
          </a:p>
        </p:txBody>
      </p:sp>
      <p:sp>
        <p:nvSpPr>
          <p:cNvPr id="6" name="TextBox 6"/>
          <p:cNvSpPr txBox="1"/>
          <p:nvPr/>
        </p:nvSpPr>
        <p:spPr>
          <a:xfrm>
            <a:off x="228604" y="669551"/>
            <a:ext cx="7102792" cy="1123567"/>
          </a:xfrm>
          <a:prstGeom prst="rect">
            <a:avLst/>
          </a:prstGeom>
        </p:spPr>
        <p:txBody>
          <a:bodyPr lIns="0" tIns="0" rIns="0" bIns="0" rtlCol="0" anchor="t">
            <a:spAutoFit/>
          </a:bodyPr>
          <a:lstStyle/>
          <a:p>
            <a:pPr algn="ctr">
              <a:lnSpc>
                <a:spcPts val="4367"/>
              </a:lnSpc>
              <a:spcBef>
                <a:spcPct val="0"/>
              </a:spcBef>
            </a:pPr>
            <a:r>
              <a:rPr lang="en-US" sz="4199">
                <a:solidFill>
                  <a:srgbClr val="000000"/>
                </a:solidFill>
                <a:latin typeface="Poppins Bold"/>
              </a:rPr>
              <a:t>PNEUMONIA DETECTION ALGORITHM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714</Words>
  <Application>Microsoft Office PowerPoint</Application>
  <PresentationFormat>Custom</PresentationFormat>
  <Paragraphs>111</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Aleo</vt:lpstr>
      <vt:lpstr>Alef</vt:lpstr>
      <vt:lpstr>Poppins Bold</vt:lpstr>
      <vt:lpstr>Alef Bold</vt:lpstr>
      <vt:lpstr>Arial</vt:lpstr>
      <vt:lpstr>Calibri</vt:lpstr>
      <vt:lpstr>Aleo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Chest Check documentation</dc:title>
  <cp:lastModifiedBy>على عربى على محمد على</cp:lastModifiedBy>
  <cp:revision>2</cp:revision>
  <dcterms:created xsi:type="dcterms:W3CDTF">2006-08-16T00:00:00Z</dcterms:created>
  <dcterms:modified xsi:type="dcterms:W3CDTF">2024-06-18T18:25:40Z</dcterms:modified>
  <dc:identifier>DAF2-KN-VyY</dc:identifier>
</cp:coreProperties>
</file>